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8" r:id="rId4"/>
  </p:sldMasterIdLst>
  <p:notesMasterIdLst>
    <p:notesMasterId r:id="rId45"/>
  </p:notesMasterIdLst>
  <p:sldIdLst>
    <p:sldId id="256" r:id="rId5"/>
    <p:sldId id="285" r:id="rId6"/>
    <p:sldId id="263" r:id="rId7"/>
    <p:sldId id="303" r:id="rId8"/>
    <p:sldId id="310" r:id="rId9"/>
    <p:sldId id="266" r:id="rId10"/>
    <p:sldId id="268" r:id="rId11"/>
    <p:sldId id="333" r:id="rId12"/>
    <p:sldId id="350" r:id="rId13"/>
    <p:sldId id="311" r:id="rId14"/>
    <p:sldId id="312" r:id="rId15"/>
    <p:sldId id="328" r:id="rId16"/>
    <p:sldId id="326" r:id="rId17"/>
    <p:sldId id="327" r:id="rId18"/>
    <p:sldId id="329" r:id="rId19"/>
    <p:sldId id="330" r:id="rId20"/>
    <p:sldId id="307" r:id="rId21"/>
    <p:sldId id="313" r:id="rId22"/>
    <p:sldId id="332" r:id="rId23"/>
    <p:sldId id="314" r:id="rId24"/>
    <p:sldId id="315"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49" r:id="rId41"/>
    <p:sldId id="351" r:id="rId42"/>
    <p:sldId id="301" r:id="rId43"/>
    <p:sldId id="28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74" autoAdjust="0"/>
    <p:restoredTop sz="96357" autoAdjust="0"/>
  </p:normalViewPr>
  <p:slideViewPr>
    <p:cSldViewPr snapToGrid="0">
      <p:cViewPr varScale="1">
        <p:scale>
          <a:sx n="78" d="100"/>
          <a:sy n="78" d="100"/>
        </p:scale>
        <p:origin x="91" y="307"/>
      </p:cViewPr>
      <p:guideLst/>
    </p:cSldViewPr>
  </p:slideViewPr>
  <p:outlineViewPr>
    <p:cViewPr>
      <p:scale>
        <a:sx n="33" d="100"/>
        <a:sy n="33" d="100"/>
      </p:scale>
      <p:origin x="0" y="-4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08BA36-A16A-4C16-8F63-9AEE3FB76278}" type="doc">
      <dgm:prSet loTypeId="urn:microsoft.com/office/officeart/2016/7/layout/HexagonTimeline" loCatId="process" qsTypeId="urn:microsoft.com/office/officeart/2005/8/quickstyle/simple5" qsCatId="simple" csTypeId="urn:microsoft.com/office/officeart/2005/8/colors/accent5_2" csCatId="accent5" phldr="1"/>
      <dgm:spPr/>
      <dgm:t>
        <a:bodyPr/>
        <a:lstStyle/>
        <a:p>
          <a:endParaRPr lang="en-US"/>
        </a:p>
      </dgm:t>
    </dgm:pt>
    <dgm:pt modelId="{79D5E37C-6EE5-46B4-B136-E5E388C14C15}">
      <dgm:prSet/>
      <dgm:spPr>
        <a:solidFill>
          <a:schemeClr val="accent1">
            <a:lumMod val="50000"/>
          </a:schemeClr>
        </a:solidFill>
        <a:ln>
          <a:noFill/>
        </a:ln>
        <a:effectLst/>
      </dgm:spPr>
      <dgm:t>
        <a:bodyPr/>
        <a:lstStyle/>
        <a:p>
          <a:r>
            <a:rPr lang="en-US" dirty="0" smtClean="0"/>
            <a:t>Hyperspectral image with N spectral bands</a:t>
          </a:r>
          <a:endParaRPr lang="en-US" dirty="0"/>
        </a:p>
      </dgm:t>
    </dgm:pt>
    <dgm:pt modelId="{BE57F84A-B207-4C0D-8E09-A4D38A4F8E76}" type="parTrans" cxnId="{BCE39BB1-C22E-497B-987C-BCBDA5A4375D}">
      <dgm:prSet/>
      <dgm:spPr/>
      <dgm:t>
        <a:bodyPr/>
        <a:lstStyle/>
        <a:p>
          <a:endParaRPr lang="en-US"/>
        </a:p>
      </dgm:t>
    </dgm:pt>
    <dgm:pt modelId="{5D7642E4-C295-4232-A0B9-FFB60ECA314A}" type="sibTrans" cxnId="{BCE39BB1-C22E-497B-987C-BCBDA5A4375D}">
      <dgm:prSet/>
      <dgm:spPr/>
      <dgm:t>
        <a:bodyPr/>
        <a:lstStyle/>
        <a:p>
          <a:endParaRPr lang="en-US"/>
        </a:p>
      </dgm:t>
    </dgm:pt>
    <dgm:pt modelId="{3E75349A-CDC7-4946-94A4-E34887B449BA}">
      <dgm:prSet/>
      <dgm:spPr/>
      <dgm:t>
        <a:bodyPr/>
        <a:lstStyle/>
        <a:p>
          <a:r>
            <a:rPr lang="en-US" dirty="0" smtClean="0"/>
            <a:t>Read image</a:t>
          </a:r>
          <a:endParaRPr lang="en-US" dirty="0"/>
        </a:p>
      </dgm:t>
    </dgm:pt>
    <dgm:pt modelId="{6A082C22-5B54-4131-AEF5-F8B4CD621D35}" type="parTrans" cxnId="{87C2CCCD-2503-438C-8922-672436A9A51E}">
      <dgm:prSet/>
      <dgm:spPr/>
      <dgm:t>
        <a:bodyPr/>
        <a:lstStyle/>
        <a:p>
          <a:endParaRPr lang="en-US"/>
        </a:p>
      </dgm:t>
    </dgm:pt>
    <dgm:pt modelId="{18BA5848-4D28-4878-98D0-6627678AB161}" type="sibTrans" cxnId="{87C2CCCD-2503-438C-8922-672436A9A51E}">
      <dgm:prSet/>
      <dgm:spPr/>
      <dgm:t>
        <a:bodyPr/>
        <a:lstStyle/>
        <a:p>
          <a:endParaRPr lang="en-US"/>
        </a:p>
      </dgm:t>
    </dgm:pt>
    <dgm:pt modelId="{5A7CD7F9-CA4B-4E8F-A1BF-F25860D96E9D}">
      <dgm:prSet/>
      <dgm:spPr>
        <a:solidFill>
          <a:schemeClr val="tx1">
            <a:lumMod val="85000"/>
            <a:lumOff val="15000"/>
          </a:schemeClr>
        </a:solidFill>
        <a:ln>
          <a:noFill/>
        </a:ln>
        <a:effectLst/>
      </dgm:spPr>
      <dgm:t>
        <a:bodyPr/>
        <a:lstStyle/>
        <a:p>
          <a:r>
            <a:rPr lang="en-US" dirty="0" smtClean="0"/>
            <a:t>Target Detection</a:t>
          </a:r>
          <a:endParaRPr lang="en-US" dirty="0"/>
        </a:p>
      </dgm:t>
    </dgm:pt>
    <dgm:pt modelId="{D4EECE8E-3013-448B-9DF7-8C096854C02A}" type="parTrans" cxnId="{8668B309-818E-4D64-A43A-A3D51BDFF9E4}">
      <dgm:prSet/>
      <dgm:spPr/>
      <dgm:t>
        <a:bodyPr/>
        <a:lstStyle/>
        <a:p>
          <a:endParaRPr lang="en-US"/>
        </a:p>
      </dgm:t>
    </dgm:pt>
    <dgm:pt modelId="{22778933-56E6-4E89-B68E-F8578CFE0734}" type="sibTrans" cxnId="{8668B309-818E-4D64-A43A-A3D51BDFF9E4}">
      <dgm:prSet/>
      <dgm:spPr/>
      <dgm:t>
        <a:bodyPr/>
        <a:lstStyle/>
        <a:p>
          <a:endParaRPr lang="en-US"/>
        </a:p>
      </dgm:t>
    </dgm:pt>
    <dgm:pt modelId="{8F043EC9-A125-470E-BC49-2D8B297A0CD5}">
      <dgm:prSet/>
      <dgm:spPr/>
      <dgm:t>
        <a:bodyPr/>
        <a:lstStyle/>
        <a:p>
          <a:r>
            <a:rPr lang="en-US" dirty="0" smtClean="0"/>
            <a:t>Otsu</a:t>
          </a:r>
          <a:endParaRPr lang="en-US" dirty="0"/>
        </a:p>
      </dgm:t>
    </dgm:pt>
    <dgm:pt modelId="{30FB2866-DD1A-46B4-96F0-920FF103D95E}" type="parTrans" cxnId="{6FFCBBF5-7E9B-44A8-A4D1-7F71077816CC}">
      <dgm:prSet/>
      <dgm:spPr/>
      <dgm:t>
        <a:bodyPr/>
        <a:lstStyle/>
        <a:p>
          <a:endParaRPr lang="en-US"/>
        </a:p>
      </dgm:t>
    </dgm:pt>
    <dgm:pt modelId="{441F39E9-58EF-4CB9-9220-AD2B9B081DAC}" type="sibTrans" cxnId="{6FFCBBF5-7E9B-44A8-A4D1-7F71077816CC}">
      <dgm:prSet/>
      <dgm:spPr/>
      <dgm:t>
        <a:bodyPr/>
        <a:lstStyle/>
        <a:p>
          <a:endParaRPr lang="en-US"/>
        </a:p>
      </dgm:t>
    </dgm:pt>
    <dgm:pt modelId="{FE6EA5C2-00F5-41A7-AED8-803120261A1A}">
      <dgm:prSet/>
      <dgm:spPr>
        <a:solidFill>
          <a:schemeClr val="bg1">
            <a:lumMod val="85000"/>
          </a:schemeClr>
        </a:solidFill>
        <a:ln>
          <a:noFill/>
        </a:ln>
        <a:effectLst/>
      </dgm:spPr>
      <dgm:t>
        <a:bodyPr/>
        <a:lstStyle/>
        <a:p>
          <a:r>
            <a:rPr lang="en-US" dirty="0" smtClean="0">
              <a:solidFill>
                <a:schemeClr val="tx1"/>
              </a:solidFill>
            </a:rPr>
            <a:t>Threshold Selection</a:t>
          </a:r>
          <a:endParaRPr lang="en-US" dirty="0">
            <a:solidFill>
              <a:schemeClr val="tx1"/>
            </a:solidFill>
          </a:endParaRPr>
        </a:p>
      </dgm:t>
    </dgm:pt>
    <dgm:pt modelId="{BEA23C78-CC1D-4D96-9B53-6852FE4908A3}" type="parTrans" cxnId="{D7F05901-9ACE-4A2D-BEAF-785BDE005D61}">
      <dgm:prSet/>
      <dgm:spPr/>
      <dgm:t>
        <a:bodyPr/>
        <a:lstStyle/>
        <a:p>
          <a:endParaRPr lang="en-US"/>
        </a:p>
      </dgm:t>
    </dgm:pt>
    <dgm:pt modelId="{7B819034-1DC9-409F-BBCE-B5B699CDB0C1}" type="sibTrans" cxnId="{D7F05901-9ACE-4A2D-BEAF-785BDE005D61}">
      <dgm:prSet/>
      <dgm:spPr/>
      <dgm:t>
        <a:bodyPr/>
        <a:lstStyle/>
        <a:p>
          <a:endParaRPr lang="en-US"/>
        </a:p>
      </dgm:t>
    </dgm:pt>
    <dgm:pt modelId="{257B1C65-D947-4E09-89F6-10692B868F48}">
      <dgm:prSet/>
      <dgm:spPr>
        <a:noFill/>
        <a:ln>
          <a:noFill/>
        </a:ln>
        <a:effectLst/>
      </dgm:spPr>
      <dgm:t>
        <a:bodyPr/>
        <a:lstStyle/>
        <a:p>
          <a:r>
            <a:rPr lang="en-US" dirty="0" smtClean="0"/>
            <a:t>Orthogonal Subspace Projection (OSP)</a:t>
          </a:r>
          <a:endParaRPr lang="en-US" dirty="0"/>
        </a:p>
      </dgm:t>
    </dgm:pt>
    <dgm:pt modelId="{61DC7439-020C-4F78-94FB-493BEBE2E67D}" type="parTrans" cxnId="{4056979A-CC28-4802-80D8-5C43FDBCAE9C}">
      <dgm:prSet/>
      <dgm:spPr/>
      <dgm:t>
        <a:bodyPr/>
        <a:lstStyle/>
        <a:p>
          <a:endParaRPr lang="en-US"/>
        </a:p>
      </dgm:t>
    </dgm:pt>
    <dgm:pt modelId="{35B9D5E4-FA7B-42DE-BC66-AAE824FA0117}" type="sibTrans" cxnId="{4056979A-CC28-4802-80D8-5C43FDBCAE9C}">
      <dgm:prSet/>
      <dgm:spPr/>
      <dgm:t>
        <a:bodyPr/>
        <a:lstStyle/>
        <a:p>
          <a:endParaRPr lang="en-US"/>
        </a:p>
      </dgm:t>
    </dgm:pt>
    <dgm:pt modelId="{86CEAA7B-C898-445B-90C7-E8805B2D9315}">
      <dgm:prSet/>
      <dgm:spPr>
        <a:noFill/>
        <a:ln>
          <a:noFill/>
        </a:ln>
        <a:effectLst/>
      </dgm:spPr>
      <dgm:t>
        <a:bodyPr/>
        <a:lstStyle/>
        <a:p>
          <a:r>
            <a:rPr lang="en-US" dirty="0" smtClean="0"/>
            <a:t>Adaptive Matched Subspace Detector (AMSD)</a:t>
          </a:r>
          <a:endParaRPr lang="en-US" dirty="0"/>
        </a:p>
      </dgm:t>
    </dgm:pt>
    <dgm:pt modelId="{A44F1969-F632-454D-BF06-18F0A058E729}" type="parTrans" cxnId="{13C63A80-2AA5-4403-85BC-B3FAC590110F}">
      <dgm:prSet/>
      <dgm:spPr/>
      <dgm:t>
        <a:bodyPr/>
        <a:lstStyle/>
        <a:p>
          <a:endParaRPr lang="en-US"/>
        </a:p>
      </dgm:t>
    </dgm:pt>
    <dgm:pt modelId="{4752333F-68D3-489D-A771-CFCB539CD5DB}" type="sibTrans" cxnId="{13C63A80-2AA5-4403-85BC-B3FAC590110F}">
      <dgm:prSet/>
      <dgm:spPr/>
      <dgm:t>
        <a:bodyPr/>
        <a:lstStyle/>
        <a:p>
          <a:endParaRPr lang="en-US"/>
        </a:p>
      </dgm:t>
    </dgm:pt>
    <dgm:pt modelId="{C5AC2450-3BDC-4C29-9152-B51565DDF01A}">
      <dgm:prSet/>
      <dgm:spPr/>
      <dgm:t>
        <a:bodyPr/>
        <a:lstStyle/>
        <a:p>
          <a:r>
            <a:rPr lang="en-US" dirty="0" smtClean="0"/>
            <a:t>Compare</a:t>
          </a:r>
          <a:endParaRPr lang="en-US" dirty="0"/>
        </a:p>
      </dgm:t>
    </dgm:pt>
    <dgm:pt modelId="{E7FF1C77-5B00-4C63-A1B3-25F9A20415E7}" type="parTrans" cxnId="{1950436A-9D89-4474-99BF-11FC5301978D}">
      <dgm:prSet/>
      <dgm:spPr/>
      <dgm:t>
        <a:bodyPr/>
        <a:lstStyle/>
        <a:p>
          <a:endParaRPr lang="en-US"/>
        </a:p>
      </dgm:t>
    </dgm:pt>
    <dgm:pt modelId="{FEA9ACEE-561F-4FF9-8FBE-50D9691D91D2}" type="sibTrans" cxnId="{1950436A-9D89-4474-99BF-11FC5301978D}">
      <dgm:prSet/>
      <dgm:spPr/>
      <dgm:t>
        <a:bodyPr/>
        <a:lstStyle/>
        <a:p>
          <a:endParaRPr lang="en-US"/>
        </a:p>
      </dgm:t>
    </dgm:pt>
    <dgm:pt modelId="{4E8EAD91-1D1C-45FA-B879-AC99C0EC2859}">
      <dgm:prSet/>
      <dgm:spPr/>
      <dgm:t>
        <a:bodyPr/>
        <a:lstStyle/>
        <a:p>
          <a:r>
            <a:rPr lang="en-US" dirty="0" smtClean="0"/>
            <a:t>ROC curve</a:t>
          </a:r>
          <a:endParaRPr lang="en-US" dirty="0"/>
        </a:p>
      </dgm:t>
    </dgm:pt>
    <dgm:pt modelId="{7C3973C8-C26A-4279-BE3F-E157423577BD}" type="parTrans" cxnId="{A329C5AA-86D9-425F-A5DF-E5E5F807C11D}">
      <dgm:prSet/>
      <dgm:spPr/>
      <dgm:t>
        <a:bodyPr/>
        <a:lstStyle/>
        <a:p>
          <a:endParaRPr lang="en-US"/>
        </a:p>
      </dgm:t>
    </dgm:pt>
    <dgm:pt modelId="{8381172B-7898-47D6-9475-36C142E671DA}" type="sibTrans" cxnId="{A329C5AA-86D9-425F-A5DF-E5E5F807C11D}">
      <dgm:prSet/>
      <dgm:spPr/>
      <dgm:t>
        <a:bodyPr/>
        <a:lstStyle/>
        <a:p>
          <a:endParaRPr lang="en-US"/>
        </a:p>
      </dgm:t>
    </dgm:pt>
    <dgm:pt modelId="{33AB643B-A5ED-440A-8C22-20C37C6EF050}">
      <dgm:prSet/>
      <dgm:spPr>
        <a:noFill/>
        <a:ln>
          <a:noFill/>
        </a:ln>
        <a:effectLst/>
      </dgm:spPr>
      <dgm:t>
        <a:bodyPr/>
        <a:lstStyle/>
        <a:p>
          <a:r>
            <a:rPr lang="en-US" dirty="0" smtClean="0"/>
            <a:t> Generalized </a:t>
          </a:r>
          <a:r>
            <a:rPr lang="en-US" dirty="0" err="1" smtClean="0"/>
            <a:t>Likehood</a:t>
          </a:r>
          <a:r>
            <a:rPr lang="en-US" dirty="0" smtClean="0"/>
            <a:t> Ratio Test (GLRT) </a:t>
          </a:r>
          <a:endParaRPr lang="en-US" dirty="0"/>
        </a:p>
      </dgm:t>
    </dgm:pt>
    <dgm:pt modelId="{49E321F2-8425-4900-BB97-6773C94A1621}" type="parTrans" cxnId="{94FCFDF9-59A2-4B7B-AEC0-681DD194570A}">
      <dgm:prSet/>
      <dgm:spPr/>
      <dgm:t>
        <a:bodyPr/>
        <a:lstStyle/>
        <a:p>
          <a:endParaRPr lang="en-US"/>
        </a:p>
      </dgm:t>
    </dgm:pt>
    <dgm:pt modelId="{7F2C8E60-C648-4397-B313-FCA0AF73F7FA}" type="sibTrans" cxnId="{94FCFDF9-59A2-4B7B-AEC0-681DD194570A}">
      <dgm:prSet/>
      <dgm:spPr/>
      <dgm:t>
        <a:bodyPr/>
        <a:lstStyle/>
        <a:p>
          <a:endParaRPr lang="en-US"/>
        </a:p>
      </dgm:t>
    </dgm:pt>
    <dgm:pt modelId="{E29A55FB-0976-4C2B-836A-06E0C2F430A8}">
      <dgm:prSet/>
      <dgm:spPr>
        <a:noFill/>
        <a:ln>
          <a:noFill/>
        </a:ln>
        <a:effectLst/>
      </dgm:spPr>
      <dgm:t>
        <a:bodyPr/>
        <a:lstStyle/>
        <a:p>
          <a:r>
            <a:rPr lang="en-US" smtClean="0"/>
            <a:t>Matched Filter</a:t>
          </a:r>
          <a:endParaRPr lang="en-US" dirty="0"/>
        </a:p>
      </dgm:t>
    </dgm:pt>
    <dgm:pt modelId="{02E161FE-642A-4697-AA48-9901119BCF7E}" type="parTrans" cxnId="{B21EE210-8B9A-4975-9684-D76E86894121}">
      <dgm:prSet/>
      <dgm:spPr/>
      <dgm:t>
        <a:bodyPr/>
        <a:lstStyle/>
        <a:p>
          <a:endParaRPr lang="en-US"/>
        </a:p>
      </dgm:t>
    </dgm:pt>
    <dgm:pt modelId="{83EA2348-24DF-4552-91AD-640D36714683}" type="sibTrans" cxnId="{B21EE210-8B9A-4975-9684-D76E86894121}">
      <dgm:prSet/>
      <dgm:spPr/>
      <dgm:t>
        <a:bodyPr/>
        <a:lstStyle/>
        <a:p>
          <a:endParaRPr lang="en-US"/>
        </a:p>
      </dgm:t>
    </dgm:pt>
    <dgm:pt modelId="{30EFA39F-667E-433B-B652-E9C611F17BF3}">
      <dgm:prSet/>
      <dgm:spPr>
        <a:noFill/>
        <a:ln>
          <a:noFill/>
        </a:ln>
        <a:effectLst/>
      </dgm:spPr>
      <dgm:t>
        <a:bodyPr/>
        <a:lstStyle/>
        <a:p>
          <a:r>
            <a:rPr lang="en-US" smtClean="0"/>
            <a:t>Signed Adaptive Cosine Estimator (S-ACE)</a:t>
          </a:r>
          <a:endParaRPr lang="en-US" dirty="0"/>
        </a:p>
      </dgm:t>
    </dgm:pt>
    <dgm:pt modelId="{7DF61312-1143-446D-8382-8B45A1A39DA1}" type="parTrans" cxnId="{D6E68DD2-AC69-452B-88AA-37A508B2C3D3}">
      <dgm:prSet/>
      <dgm:spPr/>
      <dgm:t>
        <a:bodyPr/>
        <a:lstStyle/>
        <a:p>
          <a:endParaRPr lang="en-US"/>
        </a:p>
      </dgm:t>
    </dgm:pt>
    <dgm:pt modelId="{31E6075E-09E0-4F71-AE45-239A7F260017}" type="sibTrans" cxnId="{D6E68DD2-AC69-452B-88AA-37A508B2C3D3}">
      <dgm:prSet/>
      <dgm:spPr/>
      <dgm:t>
        <a:bodyPr/>
        <a:lstStyle/>
        <a:p>
          <a:endParaRPr lang="en-US"/>
        </a:p>
      </dgm:t>
    </dgm:pt>
    <dgm:pt modelId="{417346D9-AD7A-4AF4-82A0-60B148123157}">
      <dgm:prSet/>
      <dgm:spPr>
        <a:noFill/>
        <a:ln>
          <a:noFill/>
        </a:ln>
        <a:effectLst/>
      </dgm:spPr>
      <dgm:t>
        <a:bodyPr/>
        <a:lstStyle/>
        <a:p>
          <a:r>
            <a:rPr lang="en-US" smtClean="0"/>
            <a:t> Adaptive Cosine Estimator (ACE)</a:t>
          </a:r>
          <a:endParaRPr lang="en-US" dirty="0"/>
        </a:p>
      </dgm:t>
    </dgm:pt>
    <dgm:pt modelId="{BD410F25-E79B-47CB-BB1A-06FF697171FF}" type="parTrans" cxnId="{21B20A01-E42F-46ED-A794-49BC9E7232B4}">
      <dgm:prSet/>
      <dgm:spPr/>
      <dgm:t>
        <a:bodyPr/>
        <a:lstStyle/>
        <a:p>
          <a:endParaRPr lang="en-US"/>
        </a:p>
      </dgm:t>
    </dgm:pt>
    <dgm:pt modelId="{E8DF44E2-7B3D-484B-83BE-3AF220A221B6}" type="sibTrans" cxnId="{21B20A01-E42F-46ED-A794-49BC9E7232B4}">
      <dgm:prSet/>
      <dgm:spPr/>
      <dgm:t>
        <a:bodyPr/>
        <a:lstStyle/>
        <a:p>
          <a:endParaRPr lang="en-US"/>
        </a:p>
      </dgm:t>
    </dgm:pt>
    <dgm:pt modelId="{A6201BF3-9F0B-4817-8276-ACACA6C31AAE}">
      <dgm:prSet/>
      <dgm:spPr>
        <a:noFill/>
        <a:ln>
          <a:noFill/>
        </a:ln>
        <a:effectLst/>
      </dgm:spPr>
      <dgm:t>
        <a:bodyPr/>
        <a:lstStyle/>
        <a:p>
          <a:r>
            <a:rPr lang="en-US" smtClean="0"/>
            <a:t>Constrained Energy Minimization (CEM)</a:t>
          </a:r>
          <a:endParaRPr lang="en-US" dirty="0"/>
        </a:p>
      </dgm:t>
    </dgm:pt>
    <dgm:pt modelId="{43E0552F-B2A0-4DB9-88EE-18C30114FF7C}" type="parTrans" cxnId="{162D857D-B1F2-4DBB-84C5-88DDE84CACB7}">
      <dgm:prSet/>
      <dgm:spPr/>
      <dgm:t>
        <a:bodyPr/>
        <a:lstStyle/>
        <a:p>
          <a:endParaRPr lang="en-US"/>
        </a:p>
      </dgm:t>
    </dgm:pt>
    <dgm:pt modelId="{79FCCBEE-AD8D-4E14-BAA9-67554A90E0FA}" type="sibTrans" cxnId="{162D857D-B1F2-4DBB-84C5-88DDE84CACB7}">
      <dgm:prSet/>
      <dgm:spPr/>
      <dgm:t>
        <a:bodyPr/>
        <a:lstStyle/>
        <a:p>
          <a:endParaRPr lang="en-US"/>
        </a:p>
      </dgm:t>
    </dgm:pt>
    <dgm:pt modelId="{BA270F43-0C36-4246-8BB8-6065D927DFD3}" type="pres">
      <dgm:prSet presAssocID="{AB08BA36-A16A-4C16-8F63-9AEE3FB76278}" presName="Name0" presStyleCnt="0">
        <dgm:presLayoutVars>
          <dgm:chMax/>
          <dgm:chPref/>
          <dgm:animLvl val="lvl"/>
        </dgm:presLayoutVars>
      </dgm:prSet>
      <dgm:spPr/>
      <dgm:t>
        <a:bodyPr/>
        <a:lstStyle/>
        <a:p>
          <a:endParaRPr lang="en-US"/>
        </a:p>
      </dgm:t>
    </dgm:pt>
    <dgm:pt modelId="{DB77968F-28AC-402A-ADE0-64611B01B33F}" type="pres">
      <dgm:prSet presAssocID="{79D5E37C-6EE5-46B4-B136-E5E388C14C15}" presName="composite" presStyleCnt="0"/>
      <dgm:spPr/>
    </dgm:pt>
    <dgm:pt modelId="{87197975-52CC-4703-B090-3C0D7101D171}" type="pres">
      <dgm:prSet presAssocID="{79D5E37C-6EE5-46B4-B136-E5E388C14C15}" presName="Parent1" presStyleLbl="alignNode1" presStyleIdx="0" presStyleCnt="4" custScaleX="313155">
        <dgm:presLayoutVars>
          <dgm:chMax val="1"/>
          <dgm:chPref val="1"/>
          <dgm:bulletEnabled val="1"/>
        </dgm:presLayoutVars>
      </dgm:prSet>
      <dgm:spPr/>
      <dgm:t>
        <a:bodyPr/>
        <a:lstStyle/>
        <a:p>
          <a:endParaRPr lang="en-US"/>
        </a:p>
      </dgm:t>
    </dgm:pt>
    <dgm:pt modelId="{95FCF055-303A-4445-9813-7E8E825042F7}" type="pres">
      <dgm:prSet presAssocID="{79D5E37C-6EE5-46B4-B136-E5E388C14C15}" presName="Childtext1" presStyleLbl="revTx" presStyleIdx="0" presStyleCnt="4">
        <dgm:presLayoutVars>
          <dgm:chMax val="0"/>
          <dgm:chPref val="0"/>
          <dgm:bulletEnabled/>
        </dgm:presLayoutVars>
      </dgm:prSet>
      <dgm:spPr/>
      <dgm:t>
        <a:bodyPr/>
        <a:lstStyle/>
        <a:p>
          <a:endParaRPr lang="en-US"/>
        </a:p>
      </dgm:t>
    </dgm:pt>
    <dgm:pt modelId="{D01E2BCD-A874-4A1C-89AC-5538E4157620}" type="pres">
      <dgm:prSet presAssocID="{79D5E37C-6EE5-46B4-B136-E5E388C14C15}" presName="ConnectLine" presStyleLbl="sibTrans1D1" presStyleIdx="0" presStyleCnt="4"/>
      <dgm:spPr>
        <a:noFill/>
        <a:ln w="12700" cap="flat" cmpd="sng" algn="in">
          <a:solidFill>
            <a:schemeClr val="accent5">
              <a:hueOff val="0"/>
              <a:satOff val="0"/>
              <a:lumOff val="0"/>
              <a:alphaOff val="0"/>
            </a:schemeClr>
          </a:solidFill>
          <a:prstDash val="dash"/>
        </a:ln>
        <a:effectLst/>
      </dgm:spPr>
    </dgm:pt>
    <dgm:pt modelId="{42FDB9A9-E4A8-41C4-8D31-90A173B96E5C}" type="pres">
      <dgm:prSet presAssocID="{79D5E37C-6EE5-46B4-B136-E5E388C14C15}" presName="ConnectLineEnd" presStyleLbl="node1" presStyleIdx="0" presStyleCnt="4"/>
      <dgm:spPr>
        <a:solidFill>
          <a:schemeClr val="accent1">
            <a:lumMod val="50000"/>
          </a:schemeClr>
        </a:solidFill>
        <a:effectLst/>
      </dgm:spPr>
    </dgm:pt>
    <dgm:pt modelId="{3D54F6D0-2057-4B25-8365-ED10A3FE5FAC}" type="pres">
      <dgm:prSet presAssocID="{79D5E37C-6EE5-46B4-B136-E5E388C14C15}" presName="EmptyPane" presStyleCnt="0"/>
      <dgm:spPr/>
    </dgm:pt>
    <dgm:pt modelId="{9B8552CD-49EF-4C0D-A1E0-14E2B93937C6}" type="pres">
      <dgm:prSet presAssocID="{5D7642E4-C295-4232-A0B9-FFB60ECA314A}" presName="spaceBetweenRectangles" presStyleLbl="fgAcc1" presStyleIdx="0" presStyleCnt="3"/>
      <dgm:spPr/>
    </dgm:pt>
    <dgm:pt modelId="{B9613699-D389-47DE-94A2-9874595052A1}" type="pres">
      <dgm:prSet presAssocID="{5A7CD7F9-CA4B-4E8F-A1BF-F25860D96E9D}" presName="composite" presStyleCnt="0"/>
      <dgm:spPr/>
    </dgm:pt>
    <dgm:pt modelId="{26B4BD2F-FDF2-43F2-B16B-BEB2D2725732}" type="pres">
      <dgm:prSet presAssocID="{5A7CD7F9-CA4B-4E8F-A1BF-F25860D96E9D}" presName="Parent1" presStyleLbl="alignNode1" presStyleIdx="1" presStyleCnt="4" custScaleX="508359">
        <dgm:presLayoutVars>
          <dgm:chMax val="1"/>
          <dgm:chPref val="1"/>
          <dgm:bulletEnabled val="1"/>
        </dgm:presLayoutVars>
      </dgm:prSet>
      <dgm:spPr/>
      <dgm:t>
        <a:bodyPr/>
        <a:lstStyle/>
        <a:p>
          <a:endParaRPr lang="en-US"/>
        </a:p>
      </dgm:t>
    </dgm:pt>
    <dgm:pt modelId="{6C70F55F-492B-43E5-837C-20655AECEE3D}" type="pres">
      <dgm:prSet presAssocID="{5A7CD7F9-CA4B-4E8F-A1BF-F25860D96E9D}" presName="Childtext1" presStyleLbl="revTx" presStyleIdx="1" presStyleCnt="4">
        <dgm:presLayoutVars>
          <dgm:chMax val="0"/>
          <dgm:chPref val="0"/>
          <dgm:bulletEnabled/>
        </dgm:presLayoutVars>
      </dgm:prSet>
      <dgm:spPr/>
      <dgm:t>
        <a:bodyPr/>
        <a:lstStyle/>
        <a:p>
          <a:endParaRPr lang="en-US"/>
        </a:p>
      </dgm:t>
    </dgm:pt>
    <dgm:pt modelId="{EFE2D3E2-1871-4306-945A-082E4C6DFF62}" type="pres">
      <dgm:prSet presAssocID="{5A7CD7F9-CA4B-4E8F-A1BF-F25860D96E9D}" presName="ConnectLine" presStyleLbl="sibTrans1D1" presStyleIdx="1" presStyleCnt="4"/>
      <dgm:spPr>
        <a:noFill/>
        <a:ln w="12700" cap="flat" cmpd="sng" algn="in">
          <a:solidFill>
            <a:schemeClr val="accent5">
              <a:hueOff val="0"/>
              <a:satOff val="0"/>
              <a:lumOff val="0"/>
              <a:alphaOff val="0"/>
            </a:schemeClr>
          </a:solidFill>
          <a:prstDash val="dash"/>
        </a:ln>
        <a:effectLst/>
      </dgm:spPr>
    </dgm:pt>
    <dgm:pt modelId="{1FA22CC1-F421-42D7-B327-A0748A5CA8CA}" type="pres">
      <dgm:prSet presAssocID="{5A7CD7F9-CA4B-4E8F-A1BF-F25860D96E9D}" presName="ConnectLineEnd" presStyleLbl="node1" presStyleIdx="1" presStyleCnt="4"/>
      <dgm:spPr>
        <a:solidFill>
          <a:schemeClr val="tx1">
            <a:lumMod val="85000"/>
            <a:lumOff val="15000"/>
          </a:schemeClr>
        </a:solidFill>
        <a:effectLst/>
      </dgm:spPr>
    </dgm:pt>
    <dgm:pt modelId="{B9AAF34C-316B-4600-BE86-CE8E2DB2A167}" type="pres">
      <dgm:prSet presAssocID="{5A7CD7F9-CA4B-4E8F-A1BF-F25860D96E9D}" presName="EmptyPane" presStyleCnt="0"/>
      <dgm:spPr/>
    </dgm:pt>
    <dgm:pt modelId="{237EB574-03EA-4B5E-A071-20BFF7A94025}" type="pres">
      <dgm:prSet presAssocID="{22778933-56E6-4E89-B68E-F8578CFE0734}" presName="spaceBetweenRectangles" presStyleLbl="fgAcc1" presStyleIdx="1" presStyleCnt="3"/>
      <dgm:spPr/>
    </dgm:pt>
    <dgm:pt modelId="{1C87997D-8052-4198-B117-AA14FC5DD10D}" type="pres">
      <dgm:prSet presAssocID="{FE6EA5C2-00F5-41A7-AED8-803120261A1A}" presName="composite" presStyleCnt="0"/>
      <dgm:spPr/>
    </dgm:pt>
    <dgm:pt modelId="{D9552EF4-319C-40EE-9BEC-F8167AEA07C1}" type="pres">
      <dgm:prSet presAssocID="{FE6EA5C2-00F5-41A7-AED8-803120261A1A}" presName="Parent1" presStyleLbl="alignNode1" presStyleIdx="2" presStyleCnt="4" custScaleX="292242">
        <dgm:presLayoutVars>
          <dgm:chMax val="1"/>
          <dgm:chPref val="1"/>
          <dgm:bulletEnabled val="1"/>
        </dgm:presLayoutVars>
      </dgm:prSet>
      <dgm:spPr/>
      <dgm:t>
        <a:bodyPr/>
        <a:lstStyle/>
        <a:p>
          <a:endParaRPr lang="en-US"/>
        </a:p>
      </dgm:t>
    </dgm:pt>
    <dgm:pt modelId="{E7A28757-B9A8-4B5A-AFAD-CF14DD7EF99A}" type="pres">
      <dgm:prSet presAssocID="{FE6EA5C2-00F5-41A7-AED8-803120261A1A}" presName="Childtext1" presStyleLbl="revTx" presStyleIdx="2" presStyleCnt="4">
        <dgm:presLayoutVars>
          <dgm:chMax val="0"/>
          <dgm:chPref val="0"/>
          <dgm:bulletEnabled/>
        </dgm:presLayoutVars>
      </dgm:prSet>
      <dgm:spPr/>
      <dgm:t>
        <a:bodyPr/>
        <a:lstStyle/>
        <a:p>
          <a:endParaRPr lang="en-US"/>
        </a:p>
      </dgm:t>
    </dgm:pt>
    <dgm:pt modelId="{0793B107-CF30-4C73-A6E9-5BF9496CC0C6}" type="pres">
      <dgm:prSet presAssocID="{FE6EA5C2-00F5-41A7-AED8-803120261A1A}" presName="ConnectLine" presStyleLbl="sibTrans1D1" presStyleIdx="2" presStyleCnt="4"/>
      <dgm:spPr/>
    </dgm:pt>
    <dgm:pt modelId="{ADE9EF8D-D78C-4233-AC8E-8C4B3E26E9F0}" type="pres">
      <dgm:prSet presAssocID="{FE6EA5C2-00F5-41A7-AED8-803120261A1A}" presName="ConnectLineEnd" presStyleLbl="node1" presStyleIdx="2" presStyleCnt="4"/>
      <dgm:spPr>
        <a:solidFill>
          <a:schemeClr val="bg1">
            <a:lumMod val="95000"/>
          </a:schemeClr>
        </a:solidFill>
      </dgm:spPr>
      <dgm:t>
        <a:bodyPr/>
        <a:lstStyle/>
        <a:p>
          <a:endParaRPr lang="en-US"/>
        </a:p>
      </dgm:t>
    </dgm:pt>
    <dgm:pt modelId="{91F066EC-1967-464A-87F7-57D39DCBD22C}" type="pres">
      <dgm:prSet presAssocID="{FE6EA5C2-00F5-41A7-AED8-803120261A1A}" presName="EmptyPane" presStyleCnt="0"/>
      <dgm:spPr/>
    </dgm:pt>
    <dgm:pt modelId="{695998CA-DF7F-4E59-B5C4-E54D8919195C}" type="pres">
      <dgm:prSet presAssocID="{7B819034-1DC9-409F-BBCE-B5B699CDB0C1}" presName="spaceBetweenRectangles" presStyleLbl="fgAcc1" presStyleIdx="2" presStyleCnt="3"/>
      <dgm:spPr/>
    </dgm:pt>
    <dgm:pt modelId="{3B9B419B-D7E0-4EF6-97B6-B51B6C486C11}" type="pres">
      <dgm:prSet presAssocID="{C5AC2450-3BDC-4C29-9152-B51565DDF01A}" presName="composite" presStyleCnt="0"/>
      <dgm:spPr/>
    </dgm:pt>
    <dgm:pt modelId="{9E0AB012-7B9F-4349-B497-9C5A8EBF50D2}" type="pres">
      <dgm:prSet presAssocID="{C5AC2450-3BDC-4C29-9152-B51565DDF01A}" presName="Parent1" presStyleLbl="alignNode1" presStyleIdx="3" presStyleCnt="4" custScaleX="269070">
        <dgm:presLayoutVars>
          <dgm:chMax val="1"/>
          <dgm:chPref val="1"/>
          <dgm:bulletEnabled val="1"/>
        </dgm:presLayoutVars>
      </dgm:prSet>
      <dgm:spPr/>
      <dgm:t>
        <a:bodyPr/>
        <a:lstStyle/>
        <a:p>
          <a:endParaRPr lang="en-US"/>
        </a:p>
      </dgm:t>
    </dgm:pt>
    <dgm:pt modelId="{E8816B06-1FDF-4053-B28E-33C0BB9EDF0E}" type="pres">
      <dgm:prSet presAssocID="{C5AC2450-3BDC-4C29-9152-B51565DDF01A}" presName="Childtext1" presStyleLbl="revTx" presStyleIdx="3" presStyleCnt="4">
        <dgm:presLayoutVars>
          <dgm:chMax val="0"/>
          <dgm:chPref val="0"/>
          <dgm:bulletEnabled/>
        </dgm:presLayoutVars>
      </dgm:prSet>
      <dgm:spPr/>
      <dgm:t>
        <a:bodyPr/>
        <a:lstStyle/>
        <a:p>
          <a:endParaRPr lang="en-US"/>
        </a:p>
      </dgm:t>
    </dgm:pt>
    <dgm:pt modelId="{781693C0-7738-4C1A-A63A-520422444A9D}" type="pres">
      <dgm:prSet presAssocID="{C5AC2450-3BDC-4C29-9152-B51565DDF01A}" presName="ConnectLine" presStyleLbl="sibTrans1D1" presStyleIdx="3" presStyleCnt="4"/>
      <dgm:spPr/>
    </dgm:pt>
    <dgm:pt modelId="{F6533207-85BF-4187-A058-1606AA8F05D9}" type="pres">
      <dgm:prSet presAssocID="{C5AC2450-3BDC-4C29-9152-B51565DDF01A}" presName="ConnectLineEnd" presStyleLbl="node1" presStyleIdx="3" presStyleCnt="4"/>
      <dgm:spPr/>
    </dgm:pt>
    <dgm:pt modelId="{56512801-3F84-480D-8205-456FD7BC9927}" type="pres">
      <dgm:prSet presAssocID="{C5AC2450-3BDC-4C29-9152-B51565DDF01A}" presName="EmptyPane" presStyleCnt="0"/>
      <dgm:spPr/>
    </dgm:pt>
  </dgm:ptLst>
  <dgm:cxnLst>
    <dgm:cxn modelId="{D9375C31-125E-4D8D-9DF8-64406321A3A6}" type="presOf" srcId="{5A7CD7F9-CA4B-4E8F-A1BF-F25860D96E9D}" destId="{26B4BD2F-FDF2-43F2-B16B-BEB2D2725732}" srcOrd="0" destOrd="0" presId="urn:microsoft.com/office/officeart/2016/7/layout/HexagonTimeline"/>
    <dgm:cxn modelId="{20ABECC2-D930-459D-81E7-96536D52A974}" type="presOf" srcId="{FE6EA5C2-00F5-41A7-AED8-803120261A1A}" destId="{D9552EF4-319C-40EE-9BEC-F8167AEA07C1}" srcOrd="0" destOrd="0" presId="urn:microsoft.com/office/officeart/2016/7/layout/HexagonTimeline"/>
    <dgm:cxn modelId="{6FFCBBF5-7E9B-44A8-A4D1-7F71077816CC}" srcId="{FE6EA5C2-00F5-41A7-AED8-803120261A1A}" destId="{8F043EC9-A125-470E-BC49-2D8B297A0CD5}" srcOrd="0" destOrd="0" parTransId="{30FB2866-DD1A-46B4-96F0-920FF103D95E}" sibTransId="{441F39E9-58EF-4CB9-9220-AD2B9B081DAC}"/>
    <dgm:cxn modelId="{545D495F-DD89-46E4-B951-88E605A283BB}" type="presOf" srcId="{79D5E37C-6EE5-46B4-B136-E5E388C14C15}" destId="{87197975-52CC-4703-B090-3C0D7101D171}" srcOrd="0" destOrd="0" presId="urn:microsoft.com/office/officeart/2016/7/layout/HexagonTimeline"/>
    <dgm:cxn modelId="{AF889058-3345-413D-B6DC-CD1BA958A398}" type="presOf" srcId="{417346D9-AD7A-4AF4-82A0-60B148123157}" destId="{6C70F55F-492B-43E5-837C-20655AECEE3D}" srcOrd="0" destOrd="5" presId="urn:microsoft.com/office/officeart/2016/7/layout/HexagonTimeline"/>
    <dgm:cxn modelId="{162D857D-B1F2-4DBB-84C5-88DDE84CACB7}" srcId="{5A7CD7F9-CA4B-4E8F-A1BF-F25860D96E9D}" destId="{A6201BF3-9F0B-4817-8276-ACACA6C31AAE}" srcOrd="6" destOrd="0" parTransId="{43E0552F-B2A0-4DB9-88EE-18C30114FF7C}" sibTransId="{79FCCBEE-AD8D-4E14-BAA9-67554A90E0FA}"/>
    <dgm:cxn modelId="{94FCFDF9-59A2-4B7B-AEC0-681DD194570A}" srcId="{5A7CD7F9-CA4B-4E8F-A1BF-F25860D96E9D}" destId="{33AB643B-A5ED-440A-8C22-20C37C6EF050}" srcOrd="2" destOrd="0" parTransId="{49E321F2-8425-4900-BB97-6773C94A1621}" sibTransId="{7F2C8E60-C648-4397-B313-FCA0AF73F7FA}"/>
    <dgm:cxn modelId="{F8DCE64F-0CDA-4F47-A51D-A37BFD6B9D59}" type="presOf" srcId="{AB08BA36-A16A-4C16-8F63-9AEE3FB76278}" destId="{BA270F43-0C36-4246-8BB8-6065D927DFD3}" srcOrd="0" destOrd="0" presId="urn:microsoft.com/office/officeart/2016/7/layout/HexagonTimeline"/>
    <dgm:cxn modelId="{E22671C1-0AF8-42A9-B61E-749DF677457C}" type="presOf" srcId="{E29A55FB-0976-4C2B-836A-06E0C2F430A8}" destId="{6C70F55F-492B-43E5-837C-20655AECEE3D}" srcOrd="0" destOrd="3" presId="urn:microsoft.com/office/officeart/2016/7/layout/HexagonTimeline"/>
    <dgm:cxn modelId="{8668B309-818E-4D64-A43A-A3D51BDFF9E4}" srcId="{AB08BA36-A16A-4C16-8F63-9AEE3FB76278}" destId="{5A7CD7F9-CA4B-4E8F-A1BF-F25860D96E9D}" srcOrd="1" destOrd="0" parTransId="{D4EECE8E-3013-448B-9DF7-8C096854C02A}" sibTransId="{22778933-56E6-4E89-B68E-F8578CFE0734}"/>
    <dgm:cxn modelId="{4325595A-5B0B-4B5C-B068-BDFF781D74C2}" type="presOf" srcId="{4E8EAD91-1D1C-45FA-B879-AC99C0EC2859}" destId="{E8816B06-1FDF-4053-B28E-33C0BB9EDF0E}" srcOrd="0" destOrd="0" presId="urn:microsoft.com/office/officeart/2016/7/layout/HexagonTimeline"/>
    <dgm:cxn modelId="{069B7F51-95DF-407E-B8A0-2DADBE8D5678}" type="presOf" srcId="{30EFA39F-667E-433B-B652-E9C611F17BF3}" destId="{6C70F55F-492B-43E5-837C-20655AECEE3D}" srcOrd="0" destOrd="4" presId="urn:microsoft.com/office/officeart/2016/7/layout/HexagonTimeline"/>
    <dgm:cxn modelId="{8E0F0774-E1CF-40BE-996A-510557D6B689}" type="presOf" srcId="{257B1C65-D947-4E09-89F6-10692B868F48}" destId="{6C70F55F-492B-43E5-837C-20655AECEE3D}" srcOrd="0" destOrd="0" presId="urn:microsoft.com/office/officeart/2016/7/layout/HexagonTimeline"/>
    <dgm:cxn modelId="{E28E8989-6732-464D-9986-9F4582E2820A}" type="presOf" srcId="{33AB643B-A5ED-440A-8C22-20C37C6EF050}" destId="{6C70F55F-492B-43E5-837C-20655AECEE3D}" srcOrd="0" destOrd="2" presId="urn:microsoft.com/office/officeart/2016/7/layout/HexagonTimeline"/>
    <dgm:cxn modelId="{BCE39BB1-C22E-497B-987C-BCBDA5A4375D}" srcId="{AB08BA36-A16A-4C16-8F63-9AEE3FB76278}" destId="{79D5E37C-6EE5-46B4-B136-E5E388C14C15}" srcOrd="0" destOrd="0" parTransId="{BE57F84A-B207-4C0D-8E09-A4D38A4F8E76}" sibTransId="{5D7642E4-C295-4232-A0B9-FFB60ECA314A}"/>
    <dgm:cxn modelId="{4056979A-CC28-4802-80D8-5C43FDBCAE9C}" srcId="{5A7CD7F9-CA4B-4E8F-A1BF-F25860D96E9D}" destId="{257B1C65-D947-4E09-89F6-10692B868F48}" srcOrd="0" destOrd="0" parTransId="{61DC7439-020C-4F78-94FB-493BEBE2E67D}" sibTransId="{35B9D5E4-FA7B-42DE-BC66-AAE824FA0117}"/>
    <dgm:cxn modelId="{21B20A01-E42F-46ED-A794-49BC9E7232B4}" srcId="{5A7CD7F9-CA4B-4E8F-A1BF-F25860D96E9D}" destId="{417346D9-AD7A-4AF4-82A0-60B148123157}" srcOrd="5" destOrd="0" parTransId="{BD410F25-E79B-47CB-BB1A-06FF697171FF}" sibTransId="{E8DF44E2-7B3D-484B-83BE-3AF220A221B6}"/>
    <dgm:cxn modelId="{A329C5AA-86D9-425F-A5DF-E5E5F807C11D}" srcId="{C5AC2450-3BDC-4C29-9152-B51565DDF01A}" destId="{4E8EAD91-1D1C-45FA-B879-AC99C0EC2859}" srcOrd="0" destOrd="0" parTransId="{7C3973C8-C26A-4279-BE3F-E157423577BD}" sibTransId="{8381172B-7898-47D6-9475-36C142E671DA}"/>
    <dgm:cxn modelId="{D7F05901-9ACE-4A2D-BEAF-785BDE005D61}" srcId="{AB08BA36-A16A-4C16-8F63-9AEE3FB76278}" destId="{FE6EA5C2-00F5-41A7-AED8-803120261A1A}" srcOrd="2" destOrd="0" parTransId="{BEA23C78-CC1D-4D96-9B53-6852FE4908A3}" sibTransId="{7B819034-1DC9-409F-BBCE-B5B699CDB0C1}"/>
    <dgm:cxn modelId="{41AAC627-FC03-4E2D-B197-649E50820E16}" type="presOf" srcId="{8F043EC9-A125-470E-BC49-2D8B297A0CD5}" destId="{E7A28757-B9A8-4B5A-AFAD-CF14DD7EF99A}" srcOrd="0" destOrd="0" presId="urn:microsoft.com/office/officeart/2016/7/layout/HexagonTimeline"/>
    <dgm:cxn modelId="{F6341116-B14E-4DBB-86B7-18C450CB7226}" type="presOf" srcId="{C5AC2450-3BDC-4C29-9152-B51565DDF01A}" destId="{9E0AB012-7B9F-4349-B497-9C5A8EBF50D2}" srcOrd="0" destOrd="0" presId="urn:microsoft.com/office/officeart/2016/7/layout/HexagonTimeline"/>
    <dgm:cxn modelId="{B21EE210-8B9A-4975-9684-D76E86894121}" srcId="{5A7CD7F9-CA4B-4E8F-A1BF-F25860D96E9D}" destId="{E29A55FB-0976-4C2B-836A-06E0C2F430A8}" srcOrd="3" destOrd="0" parTransId="{02E161FE-642A-4697-AA48-9901119BCF7E}" sibTransId="{83EA2348-24DF-4552-91AD-640D36714683}"/>
    <dgm:cxn modelId="{A6DDB204-27EE-44C9-92E4-0F63E482CAD5}" type="presOf" srcId="{3E75349A-CDC7-4946-94A4-E34887B449BA}" destId="{95FCF055-303A-4445-9813-7E8E825042F7}" srcOrd="0" destOrd="0" presId="urn:microsoft.com/office/officeart/2016/7/layout/HexagonTimeline"/>
    <dgm:cxn modelId="{13C63A80-2AA5-4403-85BC-B3FAC590110F}" srcId="{5A7CD7F9-CA4B-4E8F-A1BF-F25860D96E9D}" destId="{86CEAA7B-C898-445B-90C7-E8805B2D9315}" srcOrd="1" destOrd="0" parTransId="{A44F1969-F632-454D-BF06-18F0A058E729}" sibTransId="{4752333F-68D3-489D-A771-CFCB539CD5DB}"/>
    <dgm:cxn modelId="{7CCDAB5D-38D3-4598-947E-4743AD242618}" type="presOf" srcId="{A6201BF3-9F0B-4817-8276-ACACA6C31AAE}" destId="{6C70F55F-492B-43E5-837C-20655AECEE3D}" srcOrd="0" destOrd="6" presId="urn:microsoft.com/office/officeart/2016/7/layout/HexagonTimeline"/>
    <dgm:cxn modelId="{1950436A-9D89-4474-99BF-11FC5301978D}" srcId="{AB08BA36-A16A-4C16-8F63-9AEE3FB76278}" destId="{C5AC2450-3BDC-4C29-9152-B51565DDF01A}" srcOrd="3" destOrd="0" parTransId="{E7FF1C77-5B00-4C63-A1B3-25F9A20415E7}" sibTransId="{FEA9ACEE-561F-4FF9-8FBE-50D9691D91D2}"/>
    <dgm:cxn modelId="{D6E68DD2-AC69-452B-88AA-37A508B2C3D3}" srcId="{5A7CD7F9-CA4B-4E8F-A1BF-F25860D96E9D}" destId="{30EFA39F-667E-433B-B652-E9C611F17BF3}" srcOrd="4" destOrd="0" parTransId="{7DF61312-1143-446D-8382-8B45A1A39DA1}" sibTransId="{31E6075E-09E0-4F71-AE45-239A7F260017}"/>
    <dgm:cxn modelId="{55714397-B189-476B-9C5E-1F614672CE68}" type="presOf" srcId="{86CEAA7B-C898-445B-90C7-E8805B2D9315}" destId="{6C70F55F-492B-43E5-837C-20655AECEE3D}" srcOrd="0" destOrd="1" presId="urn:microsoft.com/office/officeart/2016/7/layout/HexagonTimeline"/>
    <dgm:cxn modelId="{87C2CCCD-2503-438C-8922-672436A9A51E}" srcId="{79D5E37C-6EE5-46B4-B136-E5E388C14C15}" destId="{3E75349A-CDC7-4946-94A4-E34887B449BA}" srcOrd="0" destOrd="0" parTransId="{6A082C22-5B54-4131-AEF5-F8B4CD621D35}" sibTransId="{18BA5848-4D28-4878-98D0-6627678AB161}"/>
    <dgm:cxn modelId="{44EF3501-45F4-43BC-9C68-A33B312985AA}" type="presParOf" srcId="{BA270F43-0C36-4246-8BB8-6065D927DFD3}" destId="{DB77968F-28AC-402A-ADE0-64611B01B33F}" srcOrd="0" destOrd="0" presId="urn:microsoft.com/office/officeart/2016/7/layout/HexagonTimeline"/>
    <dgm:cxn modelId="{23461496-D073-4F37-AD6A-E94BAE520698}" type="presParOf" srcId="{DB77968F-28AC-402A-ADE0-64611B01B33F}" destId="{87197975-52CC-4703-B090-3C0D7101D171}" srcOrd="0" destOrd="0" presId="urn:microsoft.com/office/officeart/2016/7/layout/HexagonTimeline"/>
    <dgm:cxn modelId="{E00C060C-772B-4D1F-9D09-A676B95F8F4C}" type="presParOf" srcId="{DB77968F-28AC-402A-ADE0-64611B01B33F}" destId="{95FCF055-303A-4445-9813-7E8E825042F7}" srcOrd="1" destOrd="0" presId="urn:microsoft.com/office/officeart/2016/7/layout/HexagonTimeline"/>
    <dgm:cxn modelId="{C186B01C-AE96-4AEB-A6AB-00C3B10A0201}" type="presParOf" srcId="{DB77968F-28AC-402A-ADE0-64611B01B33F}" destId="{D01E2BCD-A874-4A1C-89AC-5538E4157620}" srcOrd="2" destOrd="0" presId="urn:microsoft.com/office/officeart/2016/7/layout/HexagonTimeline"/>
    <dgm:cxn modelId="{5AE925A9-AD00-46B9-B247-62D154792408}" type="presParOf" srcId="{DB77968F-28AC-402A-ADE0-64611B01B33F}" destId="{42FDB9A9-E4A8-41C4-8D31-90A173B96E5C}" srcOrd="3" destOrd="0" presId="urn:microsoft.com/office/officeart/2016/7/layout/HexagonTimeline"/>
    <dgm:cxn modelId="{C5737BB0-51EC-4C68-ACC3-5C1274FBB88D}" type="presParOf" srcId="{DB77968F-28AC-402A-ADE0-64611B01B33F}" destId="{3D54F6D0-2057-4B25-8365-ED10A3FE5FAC}" srcOrd="4" destOrd="0" presId="urn:microsoft.com/office/officeart/2016/7/layout/HexagonTimeline"/>
    <dgm:cxn modelId="{F8967DA2-BA40-47AE-8ABA-C5E4E491A693}" type="presParOf" srcId="{BA270F43-0C36-4246-8BB8-6065D927DFD3}" destId="{9B8552CD-49EF-4C0D-A1E0-14E2B93937C6}" srcOrd="1" destOrd="0" presId="urn:microsoft.com/office/officeart/2016/7/layout/HexagonTimeline"/>
    <dgm:cxn modelId="{EC35FA11-34F9-46F0-899B-C97E0B257324}" type="presParOf" srcId="{BA270F43-0C36-4246-8BB8-6065D927DFD3}" destId="{B9613699-D389-47DE-94A2-9874595052A1}" srcOrd="2" destOrd="0" presId="urn:microsoft.com/office/officeart/2016/7/layout/HexagonTimeline"/>
    <dgm:cxn modelId="{D008E675-3809-46CF-8F3B-06A5AAC41E7A}" type="presParOf" srcId="{B9613699-D389-47DE-94A2-9874595052A1}" destId="{26B4BD2F-FDF2-43F2-B16B-BEB2D2725732}" srcOrd="0" destOrd="0" presId="urn:microsoft.com/office/officeart/2016/7/layout/HexagonTimeline"/>
    <dgm:cxn modelId="{40EA14F9-20A1-420F-9465-EEE4525F8808}" type="presParOf" srcId="{B9613699-D389-47DE-94A2-9874595052A1}" destId="{6C70F55F-492B-43E5-837C-20655AECEE3D}" srcOrd="1" destOrd="0" presId="urn:microsoft.com/office/officeart/2016/7/layout/HexagonTimeline"/>
    <dgm:cxn modelId="{245FB833-4C77-43BA-A630-A4F51F97AD3A}" type="presParOf" srcId="{B9613699-D389-47DE-94A2-9874595052A1}" destId="{EFE2D3E2-1871-4306-945A-082E4C6DFF62}" srcOrd="2" destOrd="0" presId="urn:microsoft.com/office/officeart/2016/7/layout/HexagonTimeline"/>
    <dgm:cxn modelId="{5D588844-7EC0-48EC-B50D-0CDC285F8476}" type="presParOf" srcId="{B9613699-D389-47DE-94A2-9874595052A1}" destId="{1FA22CC1-F421-42D7-B327-A0748A5CA8CA}" srcOrd="3" destOrd="0" presId="urn:microsoft.com/office/officeart/2016/7/layout/HexagonTimeline"/>
    <dgm:cxn modelId="{40D0EB51-AC49-4CE8-9430-C6FAF3745846}" type="presParOf" srcId="{B9613699-D389-47DE-94A2-9874595052A1}" destId="{B9AAF34C-316B-4600-BE86-CE8E2DB2A167}" srcOrd="4" destOrd="0" presId="urn:microsoft.com/office/officeart/2016/7/layout/HexagonTimeline"/>
    <dgm:cxn modelId="{E489842A-CA32-4E3B-A0A7-6D1806AA9D9F}" type="presParOf" srcId="{BA270F43-0C36-4246-8BB8-6065D927DFD3}" destId="{237EB574-03EA-4B5E-A071-20BFF7A94025}" srcOrd="3" destOrd="0" presId="urn:microsoft.com/office/officeart/2016/7/layout/HexagonTimeline"/>
    <dgm:cxn modelId="{7104FA4E-2C19-4E66-A70F-9907007CF37A}" type="presParOf" srcId="{BA270F43-0C36-4246-8BB8-6065D927DFD3}" destId="{1C87997D-8052-4198-B117-AA14FC5DD10D}" srcOrd="4" destOrd="0" presId="urn:microsoft.com/office/officeart/2016/7/layout/HexagonTimeline"/>
    <dgm:cxn modelId="{582E4247-3F5A-41DA-949D-1EFC5436AD6C}" type="presParOf" srcId="{1C87997D-8052-4198-B117-AA14FC5DD10D}" destId="{D9552EF4-319C-40EE-9BEC-F8167AEA07C1}" srcOrd="0" destOrd="0" presId="urn:microsoft.com/office/officeart/2016/7/layout/HexagonTimeline"/>
    <dgm:cxn modelId="{D575418A-C85D-462D-9D70-27AAA5FB0394}" type="presParOf" srcId="{1C87997D-8052-4198-B117-AA14FC5DD10D}" destId="{E7A28757-B9A8-4B5A-AFAD-CF14DD7EF99A}" srcOrd="1" destOrd="0" presId="urn:microsoft.com/office/officeart/2016/7/layout/HexagonTimeline"/>
    <dgm:cxn modelId="{589B6163-1AF9-43C9-B3DC-485E21E6C50E}" type="presParOf" srcId="{1C87997D-8052-4198-B117-AA14FC5DD10D}" destId="{0793B107-CF30-4C73-A6E9-5BF9496CC0C6}" srcOrd="2" destOrd="0" presId="urn:microsoft.com/office/officeart/2016/7/layout/HexagonTimeline"/>
    <dgm:cxn modelId="{871211C7-E65F-4D35-B466-AC23E2BB10D9}" type="presParOf" srcId="{1C87997D-8052-4198-B117-AA14FC5DD10D}" destId="{ADE9EF8D-D78C-4233-AC8E-8C4B3E26E9F0}" srcOrd="3" destOrd="0" presId="urn:microsoft.com/office/officeart/2016/7/layout/HexagonTimeline"/>
    <dgm:cxn modelId="{C4D37218-B10F-4BFB-8AA2-3E4FCCAC0BD0}" type="presParOf" srcId="{1C87997D-8052-4198-B117-AA14FC5DD10D}" destId="{91F066EC-1967-464A-87F7-57D39DCBD22C}" srcOrd="4" destOrd="0" presId="urn:microsoft.com/office/officeart/2016/7/layout/HexagonTimeline"/>
    <dgm:cxn modelId="{B1E8F7C2-754F-4F3C-A0ED-9678FDC76FCB}" type="presParOf" srcId="{BA270F43-0C36-4246-8BB8-6065D927DFD3}" destId="{695998CA-DF7F-4E59-B5C4-E54D8919195C}" srcOrd="5" destOrd="0" presId="urn:microsoft.com/office/officeart/2016/7/layout/HexagonTimeline"/>
    <dgm:cxn modelId="{17451889-519E-488E-8187-F0D7BCF34708}" type="presParOf" srcId="{BA270F43-0C36-4246-8BB8-6065D927DFD3}" destId="{3B9B419B-D7E0-4EF6-97B6-B51B6C486C11}" srcOrd="6" destOrd="0" presId="urn:microsoft.com/office/officeart/2016/7/layout/HexagonTimeline"/>
    <dgm:cxn modelId="{ED704857-82DF-4913-9E7A-F8FAA8498FDA}" type="presParOf" srcId="{3B9B419B-D7E0-4EF6-97B6-B51B6C486C11}" destId="{9E0AB012-7B9F-4349-B497-9C5A8EBF50D2}" srcOrd="0" destOrd="0" presId="urn:microsoft.com/office/officeart/2016/7/layout/HexagonTimeline"/>
    <dgm:cxn modelId="{8A3762AA-90FF-45B2-9815-A71504F68D00}" type="presParOf" srcId="{3B9B419B-D7E0-4EF6-97B6-B51B6C486C11}" destId="{E8816B06-1FDF-4053-B28E-33C0BB9EDF0E}" srcOrd="1" destOrd="0" presId="urn:microsoft.com/office/officeart/2016/7/layout/HexagonTimeline"/>
    <dgm:cxn modelId="{9402DC07-B9AE-4325-A73C-CEFF23C312F7}" type="presParOf" srcId="{3B9B419B-D7E0-4EF6-97B6-B51B6C486C11}" destId="{781693C0-7738-4C1A-A63A-520422444A9D}" srcOrd="2" destOrd="0" presId="urn:microsoft.com/office/officeart/2016/7/layout/HexagonTimeline"/>
    <dgm:cxn modelId="{4078F9D7-08E9-4C34-9DFC-642D112EDEFA}" type="presParOf" srcId="{3B9B419B-D7E0-4EF6-97B6-B51B6C486C11}" destId="{F6533207-85BF-4187-A058-1606AA8F05D9}" srcOrd="3" destOrd="0" presId="urn:microsoft.com/office/officeart/2016/7/layout/HexagonTimeline"/>
    <dgm:cxn modelId="{97A69D85-E43B-4E0C-A123-62F02BD093E5}" type="presParOf" srcId="{3B9B419B-D7E0-4EF6-97B6-B51B6C486C11}" destId="{56512801-3F84-480D-8205-456FD7BC992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07771-3FAA-4D43-A059-9A7D838C2880}" type="datetimeFigureOut">
              <a:rPr lang="en-US" smtClean="0"/>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68C18-1BF1-F447-95ED-60EAAE35426E}" type="slidenum">
              <a:rPr lang="en-US" smtClean="0"/>
              <a:t>‹#›</a:t>
            </a:fld>
            <a:endParaRPr lang="en-US"/>
          </a:p>
        </p:txBody>
      </p:sp>
    </p:spTree>
    <p:extLst>
      <p:ext uri="{BB962C8B-B14F-4D97-AF65-F5344CB8AC3E}">
        <p14:creationId xmlns:p14="http://schemas.microsoft.com/office/powerpoint/2010/main" val="139175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18274263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6/4/2021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87545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6/4/2021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en-US" noProof="0" smtClean="0"/>
              <a:t>Click icon to add picture</a:t>
            </a:r>
            <a:endParaRPr lang="en-US" noProof="0"/>
          </a:p>
        </p:txBody>
      </p:sp>
    </p:spTree>
    <p:extLst>
      <p:ext uri="{BB962C8B-B14F-4D97-AF65-F5344CB8AC3E}">
        <p14:creationId xmlns:p14="http://schemas.microsoft.com/office/powerpoint/2010/main" val="368749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6/4/2021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21" name="Straight Connector 20" title="Horizontal Rule Line">
            <a:extLst>
              <a:ext uri="{FF2B5EF4-FFF2-40B4-BE49-F238E27FC236}">
                <a16:creationId xmlns=""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22617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Content Placeholder 2"/>
          <p:cNvSpPr>
            <a:spLocks noGrp="1"/>
          </p:cNvSpPr>
          <p:nvPr>
            <p:ph sz="half" idx="1"/>
          </p:nvPr>
        </p:nvSpPr>
        <p:spPr>
          <a:xfrm>
            <a:off x="5181600" y="540628"/>
            <a:ext cx="6248400" cy="248894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5181600" y="3712467"/>
            <a:ext cx="6248400" cy="248222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F316E73E-FB98-2A42-974A-9CD83D46C100}" type="datetime1">
              <a:rPr lang="en-US" noProof="0" smtClean="0"/>
              <a:t>6/4/2021</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45430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noProof="0" smtClean="0"/>
              <a:t>Click to edit Master title style</a:t>
            </a:r>
            <a:endParaRPr lang="en-US" noProof="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98A115EF-7A83-9842-815E-554E5DEB63CD}" type="datetime1">
              <a:rPr lang="en-US" noProof="0" smtClean="0"/>
              <a:t>6/4/2021</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427701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4BE097A0-4000-B744-87D8-18F42A934248}" type="datetime1">
              <a:rPr lang="en-US" noProof="0" smtClean="0"/>
              <a:t>6/4/2021</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04344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6/4/2021</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823902382"/>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C3BDDDD7-72ED-FC4E-8075-0107060235C5}" type="datetime1">
              <a:rPr lang="en-US" noProof="0" smtClean="0"/>
              <a:t>6/4/2021</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11" name="Title 1">
            <a:extLst>
              <a:ext uri="{FF2B5EF4-FFF2-40B4-BE49-F238E27FC236}">
                <a16:creationId xmlns=""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en-US" noProof="0" smtClean="0"/>
              <a:t>Click to edit Master title style</a:t>
            </a:r>
            <a:endParaRPr lang="en-US" noProof="0"/>
          </a:p>
        </p:txBody>
      </p:sp>
      <p:cxnSp>
        <p:nvCxnSpPr>
          <p:cNvPr id="12" name="Straight Connector 11" title="Horizontal Rule Line">
            <a:extLst>
              <a:ext uri="{FF2B5EF4-FFF2-40B4-BE49-F238E27FC236}">
                <a16:creationId xmlns="" xmlns:a16="http://schemas.microsoft.com/office/drawing/2014/main"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p>
            <a:fld id="{26B3D9D9-8B30-6A45-929D-0A0366E2E953}" type="datetime1">
              <a:rPr lang="en-US" noProof="0" smtClean="0"/>
              <a:t>6/4/2021</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418798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smtClean="0"/>
              <a:t>Click to edit Master title style</a:t>
            </a:r>
            <a:endParaRPr lang="en-US" noProof="0"/>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6/4/2021</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9" name="Text Placeholder 8">
            <a:extLst>
              <a:ext uri="{FF2B5EF4-FFF2-40B4-BE49-F238E27FC236}">
                <a16:creationId xmlns=""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6/4/2021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 xmlns:a16="http://schemas.microsoft.com/office/drawing/2014/main"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6/4/2021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2325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6/4/2021</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10807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none" baseline="0">
                <a:solidFill>
                  <a:schemeClr val="tx1">
                    <a:lumMod val="85000"/>
                    <a:lumOff val="15000"/>
                  </a:schemeClr>
                </a:solidFill>
              </a:defRPr>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529964A5-3468-3F49-AD7A-0CF5EB762F89}" type="datetime1">
              <a:rPr lang="en-US" noProof="0" smtClean="0"/>
              <a:t>6/4/2021</a:t>
            </a:fld>
            <a:endParaRPr lang="en-US" noProof="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noProof="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53484"/>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90851AE-F437-A04B-ADE2-D5E346F2089C}" type="datetime1">
              <a:rPr lang="en-US" noProof="0" smtClean="0"/>
              <a:t>6/4/2021</a:t>
            </a:fld>
            <a:endParaRPr lang="en-US" noProof="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noProof="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93967"/>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95" r:id="rId3"/>
    <p:sldLayoutId id="2147484490" r:id="rId4"/>
    <p:sldLayoutId id="2147484491" r:id="rId5"/>
    <p:sldLayoutId id="2147484492" r:id="rId6"/>
    <p:sldLayoutId id="2147484493" r:id="rId7"/>
    <p:sldLayoutId id="2147484496" r:id="rId8"/>
    <p:sldLayoutId id="2147484481" r:id="rId9"/>
    <p:sldLayoutId id="2147484498" r:id="rId10"/>
    <p:sldLayoutId id="2147484499" r:id="rId11"/>
    <p:sldLayoutId id="2147484500" r:id="rId12"/>
    <p:sldLayoutId id="2147484482" r:id="rId13"/>
    <p:sldLayoutId id="2147484483" r:id="rId14"/>
    <p:sldLayoutId id="2147484484" r:id="rId15"/>
    <p:sldLayoutId id="2147484485" r:id="rId16"/>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0.svg"/><Relationship Id="rId7"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 Id="rId6" Type="http://schemas.openxmlformats.org/officeDocument/2006/relationships/image" Target="../media/image54.svg"/><Relationship Id="rId11" Type="http://schemas.openxmlformats.org/officeDocument/2006/relationships/image" Target="../media/image83.png"/><Relationship Id="rId10" Type="http://schemas.openxmlformats.org/officeDocument/2006/relationships/image" Target="../media/image58.svg"/><Relationship Id="rId9" Type="http://schemas.openxmlformats.org/officeDocument/2006/relationships/image" Target="../media/image82.png"/><Relationship Id="rId14" Type="http://schemas.openxmlformats.org/officeDocument/2006/relationships/hyperlink" Target="https://github.com/FaezehZamiri/TargetDetec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679374-8EAE-4873-9BB6-F6C630302DA2}"/>
              </a:ext>
            </a:extLst>
          </p:cNvPr>
          <p:cNvSpPr>
            <a:spLocks noGrp="1"/>
          </p:cNvSpPr>
          <p:nvPr>
            <p:ph type="ctrTitle"/>
          </p:nvPr>
        </p:nvSpPr>
        <p:spPr/>
        <p:txBody>
          <a:bodyPr/>
          <a:lstStyle/>
          <a:p>
            <a:r>
              <a:rPr lang="en-US" dirty="0" smtClean="0"/>
              <a:t>Target </a:t>
            </a:r>
            <a:br>
              <a:rPr lang="en-US" dirty="0" smtClean="0"/>
            </a:br>
            <a:r>
              <a:rPr lang="en-US" dirty="0" smtClean="0"/>
              <a:t>Detection</a:t>
            </a:r>
            <a:endParaRPr lang="en-US" dirty="0"/>
          </a:p>
        </p:txBody>
      </p:sp>
      <p:sp>
        <p:nvSpPr>
          <p:cNvPr id="3" name="Subtitle 2">
            <a:extLst>
              <a:ext uri="{FF2B5EF4-FFF2-40B4-BE49-F238E27FC236}">
                <a16:creationId xmlns="" xmlns:a16="http://schemas.microsoft.com/office/drawing/2014/main" id="{7E42C4E3-AFAF-4630-AF6D-21FB3C29CF71}"/>
              </a:ext>
            </a:extLst>
          </p:cNvPr>
          <p:cNvSpPr>
            <a:spLocks noGrp="1"/>
          </p:cNvSpPr>
          <p:nvPr>
            <p:ph type="subTitle" idx="1"/>
          </p:nvPr>
        </p:nvSpPr>
        <p:spPr>
          <a:xfrm>
            <a:off x="810727" y="4071668"/>
            <a:ext cx="4633806" cy="419768"/>
          </a:xfrm>
        </p:spPr>
        <p:txBody>
          <a:bodyPr/>
          <a:lstStyle/>
          <a:p>
            <a:r>
              <a:rPr lang="en-US" dirty="0" smtClean="0"/>
              <a:t>Hyperspectral Remote Sensing </a:t>
            </a:r>
            <a:endParaRPr lang="en-US" dirty="0"/>
          </a:p>
        </p:txBody>
      </p:sp>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964" r="15964"/>
          <a:stretch>
            <a:fillRect/>
          </a:stretch>
        </p:blipFill>
        <p:spPr/>
      </p:pic>
    </p:spTree>
    <p:extLst>
      <p:ext uri="{BB962C8B-B14F-4D97-AF65-F5344CB8AC3E}">
        <p14:creationId xmlns:p14="http://schemas.microsoft.com/office/powerpoint/2010/main" val="11938868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CEM</a:t>
            </a:r>
            <a:br>
              <a:rPr lang="en-US" dirty="0" smtClean="0"/>
            </a:br>
            <a:r>
              <a:rPr lang="en-US" sz="2400" dirty="0"/>
              <a:t>Constrained Energy Minimization </a:t>
            </a:r>
            <a:endParaRPr lang="en-US"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10</a:t>
            </a:fld>
            <a:endParaRPr lang="en-US" noProof="0"/>
          </a:p>
        </p:txBody>
      </p:sp>
      <p:sp>
        <p:nvSpPr>
          <p:cNvPr id="4" name="Content Placeholder 3"/>
          <p:cNvSpPr>
            <a:spLocks noGrp="1"/>
          </p:cNvSpPr>
          <p:nvPr>
            <p:ph idx="1"/>
          </p:nvPr>
        </p:nvSpPr>
        <p:spPr/>
        <p:txBody>
          <a:bodyPr>
            <a:normAutofit/>
          </a:bodyPr>
          <a:lstStyle/>
          <a:p>
            <a:r>
              <a:rPr lang="en-US" dirty="0"/>
              <a:t>HYPERCEM Performs constrained energy minimization (CEM) </a:t>
            </a:r>
            <a:r>
              <a:rPr lang="en-US" dirty="0" smtClean="0"/>
              <a:t>algorithm</a:t>
            </a:r>
          </a:p>
          <a:p>
            <a:r>
              <a:rPr lang="en-US" dirty="0" smtClean="0"/>
              <a:t>Performs </a:t>
            </a:r>
            <a:r>
              <a:rPr lang="en-US" dirty="0"/>
              <a:t>the constrained energy minimization algorithm for </a:t>
            </a:r>
            <a:r>
              <a:rPr lang="en-US" dirty="0" smtClean="0"/>
              <a:t>target detection</a:t>
            </a:r>
            <a:r>
              <a:rPr lang="en-US" dirty="0"/>
              <a:t>.</a:t>
            </a:r>
          </a:p>
          <a:p>
            <a:pPr marL="402336" lvl="1" indent="0">
              <a:buNone/>
            </a:pPr>
            <a:r>
              <a:rPr lang="en-US" dirty="0"/>
              <a:t> </a:t>
            </a:r>
          </a:p>
          <a:p>
            <a:pPr marL="402336" lvl="1" indent="0">
              <a:buNone/>
            </a:pPr>
            <a:r>
              <a:rPr lang="en-US" dirty="0"/>
              <a:t>Usage</a:t>
            </a:r>
          </a:p>
          <a:p>
            <a:pPr marL="402336" lvl="1" indent="0">
              <a:buNone/>
            </a:pPr>
            <a:r>
              <a:rPr lang="en-US" dirty="0"/>
              <a:t>  [results] = </a:t>
            </a:r>
            <a:r>
              <a:rPr lang="en-US" dirty="0" err="1"/>
              <a:t>hyperCem</a:t>
            </a:r>
            <a:r>
              <a:rPr lang="en-US" dirty="0"/>
              <a:t>(M, target</a:t>
            </a:r>
            <a:r>
              <a:rPr lang="en-US" dirty="0" smtClean="0"/>
              <a:t>) </a:t>
            </a:r>
            <a:endParaRPr lang="en-US" dirty="0"/>
          </a:p>
          <a:p>
            <a:pPr marL="402336" lvl="1" indent="0">
              <a:buNone/>
            </a:pPr>
            <a:r>
              <a:rPr lang="en-US" dirty="0"/>
              <a:t>Inputs</a:t>
            </a:r>
          </a:p>
          <a:p>
            <a:pPr marL="402336" lvl="1" indent="0">
              <a:buNone/>
            </a:pPr>
            <a:r>
              <a:rPr lang="pt-BR" dirty="0"/>
              <a:t>  M - 2d matrix of HSI data (p x N</a:t>
            </a:r>
            <a:r>
              <a:rPr lang="pt-BR" dirty="0" smtClean="0"/>
              <a:t>) </a:t>
            </a:r>
            <a:r>
              <a:rPr lang="pt-BR" dirty="0" smtClean="0">
                <a:solidFill>
                  <a:schemeClr val="tx1"/>
                </a:solidFill>
                <a:sym typeface="Wingdings" panose="05000000000000000000" pitchFamily="2" charset="2"/>
              </a:rPr>
              <a:t></a:t>
            </a:r>
            <a:r>
              <a:rPr lang="pt-BR" dirty="0" smtClean="0">
                <a:sym typeface="Wingdings" panose="05000000000000000000" pitchFamily="2" charset="2"/>
              </a:rPr>
              <a:t> </a:t>
            </a:r>
            <a:r>
              <a:rPr lang="pt-BR" dirty="0" smtClean="0">
                <a:solidFill>
                  <a:schemeClr val="accent3"/>
                </a:solidFill>
                <a:sym typeface="Wingdings" panose="05000000000000000000" pitchFamily="2" charset="2"/>
              </a:rPr>
              <a:t>126*224000</a:t>
            </a:r>
            <a:endParaRPr lang="pt-BR" dirty="0">
              <a:solidFill>
                <a:schemeClr val="accent3"/>
              </a:solidFill>
            </a:endParaRPr>
          </a:p>
          <a:p>
            <a:pPr marL="402336" lvl="1" indent="0">
              <a:buNone/>
            </a:pPr>
            <a:r>
              <a:rPr lang="en-US" dirty="0"/>
              <a:t>  target - target of interest (p x 1</a:t>
            </a:r>
            <a:r>
              <a:rPr lang="en-US" dirty="0" smtClean="0"/>
              <a:t>) </a:t>
            </a:r>
            <a:r>
              <a:rPr lang="en-US" dirty="0" smtClean="0">
                <a:sym typeface="Wingdings" panose="05000000000000000000" pitchFamily="2" charset="2"/>
              </a:rPr>
              <a:t></a:t>
            </a:r>
            <a:r>
              <a:rPr lang="en-US" dirty="0" smtClean="0">
                <a:solidFill>
                  <a:schemeClr val="accent3"/>
                </a:solidFill>
                <a:sym typeface="Wingdings" panose="05000000000000000000" pitchFamily="2" charset="2"/>
              </a:rPr>
              <a:t> 126*1</a:t>
            </a:r>
            <a:endParaRPr lang="en-US" dirty="0">
              <a:solidFill>
                <a:schemeClr val="accent3"/>
              </a:solidFill>
            </a:endParaRPr>
          </a:p>
          <a:p>
            <a:pPr marL="402336" lvl="1" indent="0">
              <a:buNone/>
            </a:pPr>
            <a:r>
              <a:rPr lang="en-US" dirty="0"/>
              <a:t>Outputs</a:t>
            </a:r>
          </a:p>
          <a:p>
            <a:pPr marL="402336" lvl="1" indent="0">
              <a:buNone/>
            </a:pPr>
            <a:r>
              <a:rPr lang="en-US" dirty="0"/>
              <a:t>  results - vector of detector output (N x 1</a:t>
            </a:r>
            <a:r>
              <a:rPr lang="en-US" dirty="0" smtClean="0"/>
              <a:t>) </a:t>
            </a:r>
            <a:r>
              <a:rPr lang="en-US" dirty="0" smtClean="0">
                <a:sym typeface="Wingdings" panose="05000000000000000000" pitchFamily="2" charset="2"/>
              </a:rPr>
              <a:t> </a:t>
            </a:r>
            <a:r>
              <a:rPr lang="en-US" dirty="0" smtClean="0">
                <a:solidFill>
                  <a:schemeClr val="accent3"/>
                </a:solidFill>
                <a:sym typeface="Wingdings" panose="05000000000000000000" pitchFamily="2" charset="2"/>
              </a:rPr>
              <a:t>224000*1</a:t>
            </a:r>
            <a:endParaRPr lang="en-US" dirty="0">
              <a:solidFill>
                <a:schemeClr val="accent3"/>
              </a:solidFill>
            </a:endParaRPr>
          </a:p>
          <a:p>
            <a:endParaRPr lang="en-US" dirty="0"/>
          </a:p>
          <a:p>
            <a:endParaRPr lang="en-US" dirty="0"/>
          </a:p>
        </p:txBody>
      </p:sp>
      <p:sp>
        <p:nvSpPr>
          <p:cNvPr id="5" name="TextBox 4"/>
          <p:cNvSpPr txBox="1"/>
          <p:nvPr/>
        </p:nvSpPr>
        <p:spPr>
          <a:xfrm>
            <a:off x="2030780" y="6254150"/>
            <a:ext cx="2553071" cy="369332"/>
          </a:xfrm>
          <a:prstGeom prst="rect">
            <a:avLst/>
          </a:prstGeom>
          <a:noFill/>
        </p:spPr>
        <p:txBody>
          <a:bodyPr wrap="none" rtlCol="0">
            <a:spAutoFit/>
          </a:bodyPr>
          <a:lstStyle/>
          <a:p>
            <a:r>
              <a:rPr lang="en-US" dirty="0" smtClean="0">
                <a:solidFill>
                  <a:schemeClr val="accent1"/>
                </a:solidFill>
              </a:rPr>
              <a:t>1 of 5 Structured </a:t>
            </a:r>
            <a:r>
              <a:rPr lang="en-US" dirty="0">
                <a:solidFill>
                  <a:schemeClr val="accent1"/>
                </a:solidFill>
              </a:rPr>
              <a:t>M</a:t>
            </a:r>
            <a:r>
              <a:rPr lang="en-US" dirty="0" smtClean="0">
                <a:solidFill>
                  <a:schemeClr val="accent1"/>
                </a:solidFill>
              </a:rPr>
              <a:t>ethod</a:t>
            </a:r>
            <a:endParaRPr lang="en-US" dirty="0">
              <a:solidFill>
                <a:schemeClr val="accent1"/>
              </a:solidFill>
            </a:endParaRPr>
          </a:p>
        </p:txBody>
      </p:sp>
    </p:spTree>
    <p:extLst>
      <p:ext uri="{BB962C8B-B14F-4D97-AF65-F5344CB8AC3E}">
        <p14:creationId xmlns:p14="http://schemas.microsoft.com/office/powerpoint/2010/main" val="142022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ACE</a:t>
            </a:r>
            <a:br>
              <a:rPr lang="en-US" dirty="0" smtClean="0"/>
            </a:br>
            <a:r>
              <a:rPr lang="en-US" sz="2400" i="0" dirty="0"/>
              <a:t> Adaptive Cosine </a:t>
            </a:r>
            <a:r>
              <a:rPr lang="en-US" sz="2400" i="0" dirty="0" smtClean="0"/>
              <a:t>Estimator</a:t>
            </a:r>
            <a:endParaRPr lang="en-US"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11</a:t>
            </a:fld>
            <a:endParaRPr lang="en-US" noProof="0"/>
          </a:p>
        </p:txBody>
      </p:sp>
      <p:sp>
        <p:nvSpPr>
          <p:cNvPr id="4" name="Content Placeholder 3"/>
          <p:cNvSpPr>
            <a:spLocks noGrp="1"/>
          </p:cNvSpPr>
          <p:nvPr>
            <p:ph idx="1"/>
          </p:nvPr>
        </p:nvSpPr>
        <p:spPr/>
        <p:txBody>
          <a:bodyPr>
            <a:normAutofit/>
          </a:bodyPr>
          <a:lstStyle/>
          <a:p>
            <a:r>
              <a:rPr lang="en-US" dirty="0" smtClean="0"/>
              <a:t>HYPERACE </a:t>
            </a:r>
            <a:r>
              <a:rPr lang="en-US" dirty="0"/>
              <a:t>Performs the adaptive </a:t>
            </a:r>
            <a:r>
              <a:rPr lang="en-US" dirty="0" err="1"/>
              <a:t>cosin</a:t>
            </a:r>
            <a:r>
              <a:rPr lang="en-US" dirty="0"/>
              <a:t>/coherent estimator algorithm</a:t>
            </a:r>
          </a:p>
          <a:p>
            <a:r>
              <a:rPr lang="en-US" dirty="0"/>
              <a:t>  Performs the adaptive </a:t>
            </a:r>
            <a:r>
              <a:rPr lang="en-US" dirty="0" err="1"/>
              <a:t>cosin</a:t>
            </a:r>
            <a:r>
              <a:rPr lang="en-US" dirty="0"/>
              <a:t>/coherent estimator algorithm for </a:t>
            </a:r>
            <a:r>
              <a:rPr lang="en-US" dirty="0" smtClean="0"/>
              <a:t>target detection.</a:t>
            </a:r>
          </a:p>
          <a:p>
            <a:pPr marL="0" indent="0">
              <a:buNone/>
            </a:pPr>
            <a:r>
              <a:rPr lang="en-US" dirty="0" smtClean="0"/>
              <a:t> </a:t>
            </a:r>
            <a:endParaRPr lang="en-US" dirty="0"/>
          </a:p>
          <a:p>
            <a:pPr marL="402336" lvl="1" indent="0">
              <a:buNone/>
            </a:pPr>
            <a:r>
              <a:rPr lang="en-US" dirty="0"/>
              <a:t>Usage</a:t>
            </a:r>
          </a:p>
          <a:p>
            <a:pPr marL="402336" lvl="1" indent="0">
              <a:buNone/>
            </a:pPr>
            <a:r>
              <a:rPr lang="en-US" dirty="0"/>
              <a:t>  [results] = </a:t>
            </a:r>
            <a:r>
              <a:rPr lang="en-US" dirty="0" err="1"/>
              <a:t>hyperAce</a:t>
            </a:r>
            <a:r>
              <a:rPr lang="en-US" dirty="0"/>
              <a:t>(M, S)</a:t>
            </a:r>
          </a:p>
          <a:p>
            <a:pPr marL="402336" lvl="1" indent="0">
              <a:buNone/>
            </a:pPr>
            <a:r>
              <a:rPr lang="en-US" dirty="0"/>
              <a:t>Inputs</a:t>
            </a:r>
          </a:p>
          <a:p>
            <a:pPr marL="402336" lvl="1" indent="0">
              <a:buNone/>
            </a:pPr>
            <a:r>
              <a:rPr lang="pt-BR" dirty="0"/>
              <a:t>  M - 2d matrix of HSI data (p x N</a:t>
            </a:r>
            <a:r>
              <a:rPr lang="pt-BR" dirty="0" smtClean="0"/>
              <a:t>)</a:t>
            </a:r>
            <a:r>
              <a:rPr lang="pt-BR" dirty="0"/>
              <a:t> ) </a:t>
            </a:r>
            <a:r>
              <a:rPr lang="pt-BR" dirty="0">
                <a:solidFill>
                  <a:schemeClr val="tx1"/>
                </a:solidFill>
                <a:sym typeface="Wingdings" panose="05000000000000000000" pitchFamily="2" charset="2"/>
              </a:rPr>
              <a:t></a:t>
            </a:r>
            <a:r>
              <a:rPr lang="pt-BR" dirty="0">
                <a:sym typeface="Wingdings" panose="05000000000000000000" pitchFamily="2" charset="2"/>
              </a:rPr>
              <a:t> </a:t>
            </a:r>
            <a:r>
              <a:rPr lang="pt-BR" dirty="0" smtClean="0">
                <a:solidFill>
                  <a:schemeClr val="accent3"/>
                </a:solidFill>
                <a:sym typeface="Wingdings" panose="05000000000000000000" pitchFamily="2" charset="2"/>
              </a:rPr>
              <a:t>126*224000</a:t>
            </a:r>
            <a:endParaRPr lang="pt-BR" dirty="0"/>
          </a:p>
          <a:p>
            <a:pPr marL="402336" lvl="1" indent="0">
              <a:buNone/>
            </a:pPr>
            <a:r>
              <a:rPr lang="en-US" dirty="0"/>
              <a:t>  S - 2d matrix of target endmembers (p x </a:t>
            </a:r>
            <a:r>
              <a:rPr lang="en-US" dirty="0" smtClean="0"/>
              <a:t>1) </a:t>
            </a:r>
            <a:r>
              <a:rPr lang="en-US" dirty="0">
                <a:sym typeface="Wingdings" panose="05000000000000000000" pitchFamily="2" charset="2"/>
              </a:rPr>
              <a:t></a:t>
            </a:r>
            <a:r>
              <a:rPr lang="en-US" dirty="0">
                <a:solidFill>
                  <a:schemeClr val="accent3"/>
                </a:solidFill>
                <a:sym typeface="Wingdings" panose="05000000000000000000" pitchFamily="2" charset="2"/>
              </a:rPr>
              <a:t> </a:t>
            </a:r>
            <a:r>
              <a:rPr lang="en-US" dirty="0" smtClean="0">
                <a:solidFill>
                  <a:schemeClr val="accent3"/>
                </a:solidFill>
                <a:sym typeface="Wingdings" panose="05000000000000000000" pitchFamily="2" charset="2"/>
              </a:rPr>
              <a:t>126*1</a:t>
            </a:r>
            <a:endParaRPr lang="en-US" dirty="0"/>
          </a:p>
          <a:p>
            <a:pPr marL="402336" lvl="1" indent="0">
              <a:buNone/>
            </a:pPr>
            <a:r>
              <a:rPr lang="en-US" dirty="0"/>
              <a:t>Outputs</a:t>
            </a:r>
          </a:p>
          <a:p>
            <a:pPr marL="402336" lvl="1" indent="0">
              <a:buNone/>
            </a:pPr>
            <a:r>
              <a:rPr lang="en-US" dirty="0"/>
              <a:t>  results - vector of detector output (N x 1</a:t>
            </a:r>
            <a:r>
              <a:rPr lang="en-US" dirty="0" smtClean="0"/>
              <a:t>) </a:t>
            </a:r>
            <a:r>
              <a:rPr lang="en-US" dirty="0">
                <a:sym typeface="Wingdings" panose="05000000000000000000" pitchFamily="2" charset="2"/>
              </a:rPr>
              <a:t> </a:t>
            </a:r>
            <a:r>
              <a:rPr lang="en-US" dirty="0" smtClean="0">
                <a:solidFill>
                  <a:schemeClr val="accent3"/>
                </a:solidFill>
                <a:sym typeface="Wingdings" panose="05000000000000000000" pitchFamily="2" charset="2"/>
              </a:rPr>
              <a:t>224000*1</a:t>
            </a:r>
            <a:endParaRPr lang="en-US" dirty="0"/>
          </a:p>
          <a:p>
            <a:endParaRPr lang="en-US" dirty="0"/>
          </a:p>
          <a:p>
            <a:endParaRPr lang="en-US" dirty="0"/>
          </a:p>
          <a:p>
            <a:endParaRPr lang="en-US" dirty="0"/>
          </a:p>
        </p:txBody>
      </p:sp>
      <p:sp>
        <p:nvSpPr>
          <p:cNvPr id="5" name="TextBox 4"/>
          <p:cNvSpPr txBox="1"/>
          <p:nvPr/>
        </p:nvSpPr>
        <p:spPr>
          <a:xfrm>
            <a:off x="2030780" y="6254150"/>
            <a:ext cx="2567498" cy="369332"/>
          </a:xfrm>
          <a:prstGeom prst="rect">
            <a:avLst/>
          </a:prstGeom>
          <a:noFill/>
        </p:spPr>
        <p:txBody>
          <a:bodyPr wrap="none" rtlCol="0">
            <a:spAutoFit/>
          </a:bodyPr>
          <a:lstStyle/>
          <a:p>
            <a:r>
              <a:rPr lang="en-US" dirty="0">
                <a:solidFill>
                  <a:schemeClr val="accent1"/>
                </a:solidFill>
              </a:rPr>
              <a:t>2</a:t>
            </a:r>
            <a:r>
              <a:rPr lang="en-US" dirty="0" smtClean="0">
                <a:solidFill>
                  <a:schemeClr val="accent1"/>
                </a:solidFill>
              </a:rPr>
              <a:t> of 5 Structured </a:t>
            </a:r>
            <a:r>
              <a:rPr lang="en-US" dirty="0">
                <a:solidFill>
                  <a:schemeClr val="accent1"/>
                </a:solidFill>
              </a:rPr>
              <a:t>M</a:t>
            </a:r>
            <a:r>
              <a:rPr lang="en-US" dirty="0" smtClean="0">
                <a:solidFill>
                  <a:schemeClr val="accent1"/>
                </a:solidFill>
              </a:rPr>
              <a:t>ethod</a:t>
            </a:r>
            <a:endParaRPr lang="en-US" dirty="0">
              <a:solidFill>
                <a:schemeClr val="accent1"/>
              </a:solidFill>
            </a:endParaRPr>
          </a:p>
        </p:txBody>
      </p:sp>
    </p:spTree>
    <p:extLst>
      <p:ext uri="{BB962C8B-B14F-4D97-AF65-F5344CB8AC3E}">
        <p14:creationId xmlns:p14="http://schemas.microsoft.com/office/powerpoint/2010/main" val="395963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GLRT</a:t>
            </a:r>
            <a:br>
              <a:rPr lang="en-US" dirty="0" smtClean="0"/>
            </a:br>
            <a:r>
              <a:rPr lang="en-US" sz="2400" i="0" dirty="0"/>
              <a:t>Generalized </a:t>
            </a:r>
            <a:r>
              <a:rPr lang="en-US" sz="2400" i="0" dirty="0" err="1"/>
              <a:t>Likehood</a:t>
            </a:r>
            <a:r>
              <a:rPr lang="en-US" sz="2400" i="0" dirty="0"/>
              <a:t> Ratio Test </a:t>
            </a:r>
            <a:endParaRPr lang="en-US"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12</a:t>
            </a:fld>
            <a:endParaRPr lang="en-US" noProof="0"/>
          </a:p>
        </p:txBody>
      </p:sp>
      <p:sp>
        <p:nvSpPr>
          <p:cNvPr id="4" name="Content Placeholder 3"/>
          <p:cNvSpPr>
            <a:spLocks noGrp="1"/>
          </p:cNvSpPr>
          <p:nvPr>
            <p:ph idx="1"/>
          </p:nvPr>
        </p:nvSpPr>
        <p:spPr/>
        <p:txBody>
          <a:bodyPr>
            <a:normAutofit/>
          </a:bodyPr>
          <a:lstStyle/>
          <a:p>
            <a:r>
              <a:rPr lang="en-US" dirty="0" smtClean="0"/>
              <a:t>HYPERGLRT </a:t>
            </a:r>
            <a:r>
              <a:rPr lang="en-US" dirty="0"/>
              <a:t>Performs the generalized </a:t>
            </a:r>
            <a:r>
              <a:rPr lang="en-US" dirty="0" err="1"/>
              <a:t>liklihood</a:t>
            </a:r>
            <a:r>
              <a:rPr lang="en-US" dirty="0"/>
              <a:t> test ratio algorithm</a:t>
            </a:r>
          </a:p>
          <a:p>
            <a:r>
              <a:rPr lang="en-US" dirty="0"/>
              <a:t>  Performs the generalized </a:t>
            </a:r>
            <a:r>
              <a:rPr lang="en-US" dirty="0" err="1"/>
              <a:t>liklihood</a:t>
            </a:r>
            <a:r>
              <a:rPr lang="en-US" dirty="0"/>
              <a:t> test ratio algorithm for </a:t>
            </a:r>
            <a:r>
              <a:rPr lang="en-US" dirty="0" smtClean="0"/>
              <a:t>target detection</a:t>
            </a:r>
            <a:r>
              <a:rPr lang="en-US" dirty="0"/>
              <a:t>.</a:t>
            </a:r>
          </a:p>
          <a:p>
            <a:pPr marL="402336" lvl="1" indent="0">
              <a:buNone/>
            </a:pPr>
            <a:r>
              <a:rPr lang="en-US" dirty="0"/>
              <a:t> </a:t>
            </a:r>
          </a:p>
          <a:p>
            <a:pPr marL="402336" lvl="1" indent="0">
              <a:buNone/>
            </a:pPr>
            <a:r>
              <a:rPr lang="en-US" dirty="0"/>
              <a:t>Usage</a:t>
            </a:r>
          </a:p>
          <a:p>
            <a:pPr marL="402336" lvl="1" indent="0">
              <a:buNone/>
            </a:pPr>
            <a:r>
              <a:rPr lang="en-US" dirty="0"/>
              <a:t>  [results] = </a:t>
            </a:r>
            <a:r>
              <a:rPr lang="en-US" dirty="0" err="1"/>
              <a:t>hyperGlrt</a:t>
            </a:r>
            <a:r>
              <a:rPr lang="en-US" dirty="0"/>
              <a:t>(M, U, target)</a:t>
            </a:r>
          </a:p>
          <a:p>
            <a:pPr marL="402336" lvl="1" indent="0">
              <a:buNone/>
            </a:pPr>
            <a:r>
              <a:rPr lang="en-US" dirty="0"/>
              <a:t>Inputs</a:t>
            </a:r>
          </a:p>
          <a:p>
            <a:pPr marL="402336" lvl="1" indent="0">
              <a:buNone/>
            </a:pPr>
            <a:r>
              <a:rPr lang="pt-BR" dirty="0"/>
              <a:t>  M - 2d matrix of HSI data (p x N</a:t>
            </a:r>
            <a:r>
              <a:rPr lang="pt-BR" dirty="0" smtClean="0"/>
              <a:t>)</a:t>
            </a:r>
            <a:r>
              <a:rPr lang="pt-BR" dirty="0">
                <a:solidFill>
                  <a:schemeClr val="tx1"/>
                </a:solidFill>
                <a:sym typeface="Wingdings" panose="05000000000000000000" pitchFamily="2" charset="2"/>
              </a:rPr>
              <a:t> </a:t>
            </a:r>
            <a:r>
              <a:rPr lang="pt-BR" dirty="0">
                <a:sym typeface="Wingdings" panose="05000000000000000000" pitchFamily="2" charset="2"/>
              </a:rPr>
              <a:t> </a:t>
            </a:r>
            <a:r>
              <a:rPr lang="pt-BR" dirty="0" smtClean="0">
                <a:solidFill>
                  <a:schemeClr val="accent3"/>
                </a:solidFill>
                <a:sym typeface="Wingdings" panose="05000000000000000000" pitchFamily="2" charset="2"/>
              </a:rPr>
              <a:t>126*224000</a:t>
            </a:r>
            <a:endParaRPr lang="pt-BR" dirty="0"/>
          </a:p>
          <a:p>
            <a:pPr marL="402336" lvl="1" indent="0">
              <a:buNone/>
            </a:pPr>
            <a:r>
              <a:rPr lang="en-US" dirty="0"/>
              <a:t>  t - target of interest (p x 1</a:t>
            </a:r>
            <a:r>
              <a:rPr lang="en-US" dirty="0" smtClean="0"/>
              <a:t>)</a:t>
            </a:r>
            <a:r>
              <a:rPr lang="en-US" dirty="0">
                <a:sym typeface="Wingdings" panose="05000000000000000000" pitchFamily="2" charset="2"/>
              </a:rPr>
              <a:t> </a:t>
            </a:r>
            <a:r>
              <a:rPr lang="en-US" dirty="0">
                <a:solidFill>
                  <a:schemeClr val="accent3"/>
                </a:solidFill>
                <a:sym typeface="Wingdings" panose="05000000000000000000" pitchFamily="2" charset="2"/>
              </a:rPr>
              <a:t> </a:t>
            </a:r>
            <a:r>
              <a:rPr lang="en-US" dirty="0" smtClean="0">
                <a:solidFill>
                  <a:schemeClr val="accent3"/>
                </a:solidFill>
                <a:sym typeface="Wingdings" panose="05000000000000000000" pitchFamily="2" charset="2"/>
              </a:rPr>
              <a:t>126*1</a:t>
            </a:r>
            <a:endParaRPr lang="en-US" dirty="0"/>
          </a:p>
          <a:p>
            <a:pPr marL="402336" lvl="1" indent="0">
              <a:buNone/>
            </a:pPr>
            <a:r>
              <a:rPr lang="en-US" dirty="0"/>
              <a:t>Outputs</a:t>
            </a:r>
          </a:p>
          <a:p>
            <a:pPr marL="402336" lvl="1" indent="0">
              <a:buNone/>
            </a:pPr>
            <a:r>
              <a:rPr lang="en-US" dirty="0"/>
              <a:t>  results - vector of detector output (N x 1</a:t>
            </a:r>
            <a:r>
              <a:rPr lang="en-US" dirty="0" smtClean="0"/>
              <a:t>)</a:t>
            </a:r>
            <a:r>
              <a:rPr lang="en-US" dirty="0">
                <a:sym typeface="Wingdings" panose="05000000000000000000" pitchFamily="2" charset="2"/>
              </a:rPr>
              <a:t>  </a:t>
            </a:r>
            <a:r>
              <a:rPr lang="en-US" dirty="0" smtClean="0">
                <a:solidFill>
                  <a:schemeClr val="accent3"/>
                </a:solidFill>
                <a:sym typeface="Wingdings" panose="05000000000000000000" pitchFamily="2" charset="2"/>
              </a:rPr>
              <a:t>224000*1</a:t>
            </a:r>
            <a:endParaRPr lang="en-US" dirty="0"/>
          </a:p>
          <a:p>
            <a:endParaRPr lang="en-US" dirty="0"/>
          </a:p>
          <a:p>
            <a:pPr marL="402336" lvl="1" indent="0">
              <a:buNone/>
            </a:pPr>
            <a:endParaRPr lang="en-US" dirty="0"/>
          </a:p>
          <a:p>
            <a:endParaRPr lang="en-US" dirty="0"/>
          </a:p>
          <a:p>
            <a:endParaRPr lang="en-US" dirty="0"/>
          </a:p>
          <a:p>
            <a:endParaRPr lang="en-US" dirty="0"/>
          </a:p>
        </p:txBody>
      </p:sp>
      <p:sp>
        <p:nvSpPr>
          <p:cNvPr id="5" name="TextBox 4"/>
          <p:cNvSpPr txBox="1"/>
          <p:nvPr/>
        </p:nvSpPr>
        <p:spPr>
          <a:xfrm>
            <a:off x="2030780" y="6254150"/>
            <a:ext cx="2567498" cy="369332"/>
          </a:xfrm>
          <a:prstGeom prst="rect">
            <a:avLst/>
          </a:prstGeom>
          <a:noFill/>
        </p:spPr>
        <p:txBody>
          <a:bodyPr wrap="none" rtlCol="0">
            <a:spAutoFit/>
          </a:bodyPr>
          <a:lstStyle/>
          <a:p>
            <a:r>
              <a:rPr lang="en-US" dirty="0" smtClean="0">
                <a:solidFill>
                  <a:schemeClr val="accent1"/>
                </a:solidFill>
              </a:rPr>
              <a:t>3 of 5 Structured </a:t>
            </a:r>
            <a:r>
              <a:rPr lang="en-US" dirty="0">
                <a:solidFill>
                  <a:schemeClr val="accent1"/>
                </a:solidFill>
              </a:rPr>
              <a:t>M</a:t>
            </a:r>
            <a:r>
              <a:rPr lang="en-US" dirty="0" smtClean="0">
                <a:solidFill>
                  <a:schemeClr val="accent1"/>
                </a:solidFill>
              </a:rPr>
              <a:t>ethod</a:t>
            </a:r>
            <a:endParaRPr lang="en-US" dirty="0">
              <a:solidFill>
                <a:schemeClr val="accent1"/>
              </a:solidFill>
            </a:endParaRPr>
          </a:p>
        </p:txBody>
      </p:sp>
    </p:spTree>
    <p:extLst>
      <p:ext uri="{BB962C8B-B14F-4D97-AF65-F5344CB8AC3E}">
        <p14:creationId xmlns:p14="http://schemas.microsoft.com/office/powerpoint/2010/main" val="97751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S-ACE</a:t>
            </a:r>
            <a:br>
              <a:rPr lang="en-US" dirty="0" smtClean="0"/>
            </a:br>
            <a:r>
              <a:rPr lang="en-US" sz="2400" i="0" dirty="0"/>
              <a:t>Signed Adaptive Cosine Estimator (S-ACE</a:t>
            </a:r>
            <a:r>
              <a:rPr lang="en-US" sz="2400" i="0" dirty="0" smtClean="0"/>
              <a:t>)</a:t>
            </a:r>
            <a:endParaRPr lang="en-US"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13</a:t>
            </a:fld>
            <a:endParaRPr lang="en-US" noProof="0"/>
          </a:p>
        </p:txBody>
      </p:sp>
      <p:sp>
        <p:nvSpPr>
          <p:cNvPr id="4" name="Content Placeholder 3"/>
          <p:cNvSpPr>
            <a:spLocks noGrp="1"/>
          </p:cNvSpPr>
          <p:nvPr>
            <p:ph idx="1"/>
          </p:nvPr>
        </p:nvSpPr>
        <p:spPr/>
        <p:txBody>
          <a:bodyPr>
            <a:normAutofit/>
          </a:bodyPr>
          <a:lstStyle/>
          <a:p>
            <a:r>
              <a:rPr lang="en-US" dirty="0" smtClean="0"/>
              <a:t>HYPERACE </a:t>
            </a:r>
            <a:r>
              <a:rPr lang="en-US" dirty="0"/>
              <a:t>Performs the adaptive </a:t>
            </a:r>
            <a:r>
              <a:rPr lang="en-US" dirty="0" err="1"/>
              <a:t>cosin</a:t>
            </a:r>
            <a:r>
              <a:rPr lang="en-US" dirty="0"/>
              <a:t>/coherent estimator algorithm</a:t>
            </a:r>
          </a:p>
          <a:p>
            <a:r>
              <a:rPr lang="en-US" dirty="0"/>
              <a:t>  Performs the adaptive </a:t>
            </a:r>
            <a:r>
              <a:rPr lang="en-US" dirty="0" err="1"/>
              <a:t>cosin</a:t>
            </a:r>
            <a:r>
              <a:rPr lang="en-US" dirty="0"/>
              <a:t>/coherent estimator algorithm for </a:t>
            </a:r>
            <a:r>
              <a:rPr lang="en-US" dirty="0" smtClean="0"/>
              <a:t>target detection</a:t>
            </a:r>
            <a:r>
              <a:rPr lang="en-US" dirty="0"/>
              <a:t>.</a:t>
            </a:r>
          </a:p>
          <a:p>
            <a:pPr marL="402336" lvl="1" indent="0">
              <a:buNone/>
            </a:pPr>
            <a:r>
              <a:rPr lang="en-US" dirty="0"/>
              <a:t> </a:t>
            </a:r>
          </a:p>
          <a:p>
            <a:pPr marL="402336" lvl="1" indent="0">
              <a:buNone/>
            </a:pPr>
            <a:r>
              <a:rPr lang="en-US" dirty="0"/>
              <a:t>Usage</a:t>
            </a:r>
          </a:p>
          <a:p>
            <a:pPr marL="402336" lvl="1" indent="0">
              <a:buNone/>
            </a:pPr>
            <a:r>
              <a:rPr lang="en-US" dirty="0"/>
              <a:t>  [results] = </a:t>
            </a:r>
            <a:r>
              <a:rPr lang="en-US" dirty="0" err="1" smtClean="0"/>
              <a:t>hyperSignedAce</a:t>
            </a:r>
            <a:r>
              <a:rPr lang="en-US" dirty="0" smtClean="0"/>
              <a:t>(M</a:t>
            </a:r>
            <a:r>
              <a:rPr lang="en-US" dirty="0"/>
              <a:t>, S)</a:t>
            </a:r>
          </a:p>
          <a:p>
            <a:pPr marL="402336" lvl="1" indent="0">
              <a:buNone/>
            </a:pPr>
            <a:r>
              <a:rPr lang="en-US" dirty="0"/>
              <a:t>Inputs</a:t>
            </a:r>
          </a:p>
          <a:p>
            <a:pPr marL="402336" lvl="1" indent="0">
              <a:buNone/>
            </a:pPr>
            <a:r>
              <a:rPr lang="pt-BR" dirty="0"/>
              <a:t>  M - 2d matrix of HSI data (p x N</a:t>
            </a:r>
            <a:r>
              <a:rPr lang="pt-BR" dirty="0" smtClean="0"/>
              <a:t>)</a:t>
            </a:r>
            <a:r>
              <a:rPr lang="pt-BR" dirty="0">
                <a:solidFill>
                  <a:schemeClr val="tx1"/>
                </a:solidFill>
                <a:sym typeface="Wingdings" panose="05000000000000000000" pitchFamily="2" charset="2"/>
              </a:rPr>
              <a:t> </a:t>
            </a:r>
            <a:r>
              <a:rPr lang="pt-BR" dirty="0">
                <a:sym typeface="Wingdings" panose="05000000000000000000" pitchFamily="2" charset="2"/>
              </a:rPr>
              <a:t> </a:t>
            </a:r>
            <a:r>
              <a:rPr lang="pt-BR" dirty="0" smtClean="0">
                <a:solidFill>
                  <a:schemeClr val="accent3"/>
                </a:solidFill>
                <a:sym typeface="Wingdings" panose="05000000000000000000" pitchFamily="2" charset="2"/>
              </a:rPr>
              <a:t>126*224000</a:t>
            </a:r>
            <a:endParaRPr lang="pt-BR" dirty="0"/>
          </a:p>
          <a:p>
            <a:pPr marL="402336" lvl="1" indent="0">
              <a:buNone/>
            </a:pPr>
            <a:r>
              <a:rPr lang="en-US" dirty="0"/>
              <a:t>  S </a:t>
            </a:r>
            <a:r>
              <a:rPr lang="en-US" dirty="0" smtClean="0"/>
              <a:t>-</a:t>
            </a:r>
            <a:r>
              <a:rPr lang="en-US" dirty="0"/>
              <a:t> target of interest</a:t>
            </a:r>
            <a:r>
              <a:rPr lang="en-US" dirty="0" smtClean="0"/>
              <a:t> (</a:t>
            </a:r>
            <a:r>
              <a:rPr lang="en-US" dirty="0"/>
              <a:t>p x 1</a:t>
            </a:r>
            <a:r>
              <a:rPr lang="en-US" dirty="0" smtClean="0"/>
              <a:t>)</a:t>
            </a:r>
            <a:r>
              <a:rPr lang="en-US" dirty="0" smtClean="0">
                <a:sym typeface="Wingdings" panose="05000000000000000000" pitchFamily="2" charset="2"/>
              </a:rPr>
              <a:t> </a:t>
            </a:r>
            <a:r>
              <a:rPr lang="en-US" dirty="0">
                <a:sym typeface="Wingdings" panose="05000000000000000000" pitchFamily="2" charset="2"/>
              </a:rPr>
              <a:t></a:t>
            </a:r>
            <a:r>
              <a:rPr lang="en-US" dirty="0">
                <a:solidFill>
                  <a:schemeClr val="accent3"/>
                </a:solidFill>
                <a:sym typeface="Wingdings" panose="05000000000000000000" pitchFamily="2" charset="2"/>
              </a:rPr>
              <a:t> </a:t>
            </a:r>
            <a:r>
              <a:rPr lang="en-US" dirty="0" smtClean="0">
                <a:solidFill>
                  <a:schemeClr val="accent3"/>
                </a:solidFill>
                <a:sym typeface="Wingdings" panose="05000000000000000000" pitchFamily="2" charset="2"/>
              </a:rPr>
              <a:t>126*1</a:t>
            </a:r>
            <a:endParaRPr lang="en-US" dirty="0"/>
          </a:p>
          <a:p>
            <a:pPr marL="402336" lvl="1" indent="0">
              <a:buNone/>
            </a:pPr>
            <a:r>
              <a:rPr lang="en-US" dirty="0"/>
              <a:t>Outputs</a:t>
            </a:r>
          </a:p>
          <a:p>
            <a:pPr marL="402336" lvl="1" indent="0">
              <a:buNone/>
            </a:pPr>
            <a:r>
              <a:rPr lang="en-US" dirty="0"/>
              <a:t>  results - vector of detector output (N x 1</a:t>
            </a:r>
            <a:r>
              <a:rPr lang="en-US" dirty="0" smtClean="0"/>
              <a:t>)</a:t>
            </a:r>
            <a:r>
              <a:rPr lang="en-US" dirty="0">
                <a:sym typeface="Wingdings" panose="05000000000000000000" pitchFamily="2" charset="2"/>
              </a:rPr>
              <a:t>  </a:t>
            </a:r>
            <a:r>
              <a:rPr lang="en-US" dirty="0">
                <a:solidFill>
                  <a:schemeClr val="accent3"/>
                </a:solidFill>
                <a:sym typeface="Wingdings" panose="05000000000000000000" pitchFamily="2" charset="2"/>
              </a:rPr>
              <a:t>224000*1</a:t>
            </a:r>
          </a:p>
          <a:p>
            <a:pPr marL="402336" lvl="1" indent="0">
              <a:buNone/>
            </a:pPr>
            <a:endParaRPr lang="en-US" dirty="0"/>
          </a:p>
          <a:p>
            <a:endParaRPr lang="en-US" dirty="0"/>
          </a:p>
          <a:p>
            <a:pPr marL="402336" lvl="1" indent="0">
              <a:buNone/>
            </a:pPr>
            <a:endParaRPr lang="en-US" dirty="0"/>
          </a:p>
          <a:p>
            <a:endParaRPr lang="en-US" dirty="0"/>
          </a:p>
          <a:p>
            <a:endParaRPr lang="en-US" dirty="0"/>
          </a:p>
          <a:p>
            <a:endParaRPr lang="en-US" dirty="0"/>
          </a:p>
        </p:txBody>
      </p:sp>
      <p:sp>
        <p:nvSpPr>
          <p:cNvPr id="5" name="TextBox 4"/>
          <p:cNvSpPr txBox="1"/>
          <p:nvPr/>
        </p:nvSpPr>
        <p:spPr>
          <a:xfrm>
            <a:off x="2030780" y="6254150"/>
            <a:ext cx="2567498" cy="369332"/>
          </a:xfrm>
          <a:prstGeom prst="rect">
            <a:avLst/>
          </a:prstGeom>
          <a:noFill/>
        </p:spPr>
        <p:txBody>
          <a:bodyPr wrap="none" rtlCol="0">
            <a:spAutoFit/>
          </a:bodyPr>
          <a:lstStyle/>
          <a:p>
            <a:r>
              <a:rPr lang="en-US" dirty="0">
                <a:solidFill>
                  <a:schemeClr val="accent1"/>
                </a:solidFill>
              </a:rPr>
              <a:t>4</a:t>
            </a:r>
            <a:r>
              <a:rPr lang="en-US" dirty="0" smtClean="0">
                <a:solidFill>
                  <a:schemeClr val="accent1"/>
                </a:solidFill>
              </a:rPr>
              <a:t> of 5 Structured </a:t>
            </a:r>
            <a:r>
              <a:rPr lang="en-US" dirty="0">
                <a:solidFill>
                  <a:schemeClr val="accent1"/>
                </a:solidFill>
              </a:rPr>
              <a:t>M</a:t>
            </a:r>
            <a:r>
              <a:rPr lang="en-US" dirty="0" smtClean="0">
                <a:solidFill>
                  <a:schemeClr val="accent1"/>
                </a:solidFill>
              </a:rPr>
              <a:t>ethod</a:t>
            </a:r>
            <a:endParaRPr lang="en-US" dirty="0">
              <a:solidFill>
                <a:schemeClr val="accent1"/>
              </a:solidFill>
            </a:endParaRPr>
          </a:p>
        </p:txBody>
      </p:sp>
    </p:spTree>
    <p:extLst>
      <p:ext uri="{BB962C8B-B14F-4D97-AF65-F5344CB8AC3E}">
        <p14:creationId xmlns:p14="http://schemas.microsoft.com/office/powerpoint/2010/main" val="4031875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MF</a:t>
            </a:r>
            <a:br>
              <a:rPr lang="en-US" dirty="0" smtClean="0"/>
            </a:br>
            <a:r>
              <a:rPr lang="en-US" sz="2400" i="0" dirty="0"/>
              <a:t>Matched </a:t>
            </a:r>
            <a:r>
              <a:rPr lang="en-US" sz="2400" i="0" dirty="0" smtClean="0"/>
              <a:t>Filter</a:t>
            </a:r>
            <a:endParaRPr lang="en-US"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14</a:t>
            </a:fld>
            <a:endParaRPr lang="en-US" noProof="0"/>
          </a:p>
        </p:txBody>
      </p:sp>
      <p:sp>
        <p:nvSpPr>
          <p:cNvPr id="4" name="Content Placeholder 3"/>
          <p:cNvSpPr>
            <a:spLocks noGrp="1"/>
          </p:cNvSpPr>
          <p:nvPr>
            <p:ph idx="1"/>
          </p:nvPr>
        </p:nvSpPr>
        <p:spPr/>
        <p:txBody>
          <a:bodyPr>
            <a:normAutofit/>
          </a:bodyPr>
          <a:lstStyle/>
          <a:p>
            <a:r>
              <a:rPr lang="en-US" dirty="0" smtClean="0"/>
              <a:t>HYPERACE </a:t>
            </a:r>
            <a:r>
              <a:rPr lang="en-US" dirty="0"/>
              <a:t>Performs </a:t>
            </a:r>
            <a:r>
              <a:rPr lang="en-US" dirty="0" smtClean="0"/>
              <a:t>Matched Filter estimator </a:t>
            </a:r>
            <a:r>
              <a:rPr lang="en-US" dirty="0"/>
              <a:t>algorithm</a:t>
            </a:r>
          </a:p>
          <a:p>
            <a:r>
              <a:rPr lang="en-US" dirty="0"/>
              <a:t>  Performs </a:t>
            </a:r>
            <a:r>
              <a:rPr lang="en-US" dirty="0" smtClean="0"/>
              <a:t>the estimator </a:t>
            </a:r>
            <a:r>
              <a:rPr lang="en-US" dirty="0"/>
              <a:t>algorithm for </a:t>
            </a:r>
            <a:r>
              <a:rPr lang="en-US" dirty="0" smtClean="0"/>
              <a:t>target detection</a:t>
            </a:r>
            <a:r>
              <a:rPr lang="en-US" dirty="0"/>
              <a:t>.</a:t>
            </a:r>
          </a:p>
          <a:p>
            <a:pPr marL="402336" lvl="1" indent="0">
              <a:buNone/>
            </a:pPr>
            <a:r>
              <a:rPr lang="en-US" dirty="0" smtClean="0"/>
              <a:t> </a:t>
            </a:r>
            <a:endParaRPr lang="en-US" dirty="0"/>
          </a:p>
          <a:p>
            <a:pPr marL="402336" lvl="1" indent="0">
              <a:buNone/>
            </a:pPr>
            <a:r>
              <a:rPr lang="en-US" dirty="0"/>
              <a:t>Usage</a:t>
            </a:r>
          </a:p>
          <a:p>
            <a:pPr marL="402336" lvl="1" indent="0">
              <a:buNone/>
            </a:pPr>
            <a:r>
              <a:rPr lang="en-US" dirty="0"/>
              <a:t>  [results] = </a:t>
            </a:r>
            <a:r>
              <a:rPr lang="en-US" dirty="0" err="1" smtClean="0"/>
              <a:t>hyperMatchedFilter</a:t>
            </a:r>
            <a:r>
              <a:rPr lang="en-US" dirty="0" smtClean="0"/>
              <a:t>(M</a:t>
            </a:r>
            <a:r>
              <a:rPr lang="en-US" dirty="0"/>
              <a:t>, S</a:t>
            </a:r>
            <a:r>
              <a:rPr lang="en-US" dirty="0" smtClean="0"/>
              <a:t>)</a:t>
            </a:r>
          </a:p>
          <a:p>
            <a:pPr marL="402336" lvl="1" indent="0">
              <a:buNone/>
            </a:pPr>
            <a:r>
              <a:rPr lang="en-US" dirty="0" smtClean="0"/>
              <a:t>Inputs</a:t>
            </a:r>
            <a:endParaRPr lang="en-US" dirty="0"/>
          </a:p>
          <a:p>
            <a:pPr marL="402336" lvl="1" indent="0">
              <a:buNone/>
            </a:pPr>
            <a:r>
              <a:rPr lang="pt-BR" dirty="0"/>
              <a:t>  M - 2d matrix of HSI data (p x N</a:t>
            </a:r>
            <a:r>
              <a:rPr lang="pt-BR" dirty="0" smtClean="0"/>
              <a:t>)</a:t>
            </a:r>
            <a:r>
              <a:rPr lang="pt-BR" dirty="0">
                <a:solidFill>
                  <a:schemeClr val="tx1"/>
                </a:solidFill>
                <a:sym typeface="Wingdings" panose="05000000000000000000" pitchFamily="2" charset="2"/>
              </a:rPr>
              <a:t> </a:t>
            </a:r>
            <a:r>
              <a:rPr lang="pt-BR" dirty="0">
                <a:sym typeface="Wingdings" panose="05000000000000000000" pitchFamily="2" charset="2"/>
              </a:rPr>
              <a:t> </a:t>
            </a:r>
            <a:r>
              <a:rPr lang="pt-BR" dirty="0" smtClean="0">
                <a:solidFill>
                  <a:schemeClr val="accent3"/>
                </a:solidFill>
                <a:sym typeface="Wingdings" panose="05000000000000000000" pitchFamily="2" charset="2"/>
              </a:rPr>
              <a:t>126*224000</a:t>
            </a:r>
            <a:endParaRPr lang="pt-BR" dirty="0"/>
          </a:p>
          <a:p>
            <a:pPr marL="402336" lvl="1" indent="0">
              <a:buNone/>
            </a:pPr>
            <a:r>
              <a:rPr lang="en-US" dirty="0"/>
              <a:t>  S - target of interest </a:t>
            </a:r>
            <a:r>
              <a:rPr lang="en-US" dirty="0" smtClean="0"/>
              <a:t>(</a:t>
            </a:r>
            <a:r>
              <a:rPr lang="en-US" dirty="0"/>
              <a:t>p x 1</a:t>
            </a:r>
            <a:r>
              <a:rPr lang="en-US" dirty="0" smtClean="0"/>
              <a:t>)</a:t>
            </a:r>
            <a:r>
              <a:rPr lang="en-US" dirty="0" smtClean="0">
                <a:sym typeface="Wingdings" panose="05000000000000000000" pitchFamily="2" charset="2"/>
              </a:rPr>
              <a:t> </a:t>
            </a:r>
            <a:r>
              <a:rPr lang="en-US" dirty="0">
                <a:sym typeface="Wingdings" panose="05000000000000000000" pitchFamily="2" charset="2"/>
              </a:rPr>
              <a:t></a:t>
            </a:r>
            <a:r>
              <a:rPr lang="en-US" dirty="0">
                <a:solidFill>
                  <a:schemeClr val="accent3"/>
                </a:solidFill>
                <a:sym typeface="Wingdings" panose="05000000000000000000" pitchFamily="2" charset="2"/>
              </a:rPr>
              <a:t> 126*1</a:t>
            </a:r>
            <a:endParaRPr lang="en-US" dirty="0"/>
          </a:p>
          <a:p>
            <a:pPr marL="402336" lvl="1" indent="0">
              <a:buNone/>
            </a:pPr>
            <a:r>
              <a:rPr lang="en-US" dirty="0" smtClean="0"/>
              <a:t>Outputs</a:t>
            </a:r>
            <a:endParaRPr lang="en-US" dirty="0"/>
          </a:p>
          <a:p>
            <a:pPr marL="402336" lvl="1" indent="0">
              <a:buNone/>
            </a:pPr>
            <a:r>
              <a:rPr lang="en-US" dirty="0" smtClean="0"/>
              <a:t>  results - vector of detector output (N x 1)</a:t>
            </a:r>
            <a:r>
              <a:rPr lang="en-US" dirty="0">
                <a:sym typeface="Wingdings" panose="05000000000000000000" pitchFamily="2" charset="2"/>
              </a:rPr>
              <a:t>  </a:t>
            </a:r>
            <a:r>
              <a:rPr lang="en-US" dirty="0" smtClean="0">
                <a:solidFill>
                  <a:schemeClr val="accent3"/>
                </a:solidFill>
                <a:sym typeface="Wingdings" panose="05000000000000000000" pitchFamily="2" charset="2"/>
              </a:rPr>
              <a:t>224000*1</a:t>
            </a:r>
            <a:endParaRPr lang="en-US" dirty="0" smtClean="0"/>
          </a:p>
          <a:p>
            <a:endParaRPr lang="en-US" dirty="0"/>
          </a:p>
          <a:p>
            <a:pPr marL="402336" lvl="1" indent="0">
              <a:buNone/>
            </a:pPr>
            <a:endParaRPr lang="en-US" dirty="0"/>
          </a:p>
          <a:p>
            <a:endParaRPr lang="en-US" dirty="0"/>
          </a:p>
          <a:p>
            <a:endParaRPr lang="en-US" dirty="0"/>
          </a:p>
          <a:p>
            <a:endParaRPr lang="en-US" dirty="0"/>
          </a:p>
        </p:txBody>
      </p:sp>
      <p:sp>
        <p:nvSpPr>
          <p:cNvPr id="5" name="TextBox 4"/>
          <p:cNvSpPr txBox="1"/>
          <p:nvPr/>
        </p:nvSpPr>
        <p:spPr>
          <a:xfrm>
            <a:off x="2030780" y="6254150"/>
            <a:ext cx="2559483" cy="369332"/>
          </a:xfrm>
          <a:prstGeom prst="rect">
            <a:avLst/>
          </a:prstGeom>
          <a:noFill/>
        </p:spPr>
        <p:txBody>
          <a:bodyPr wrap="none" rtlCol="0">
            <a:spAutoFit/>
          </a:bodyPr>
          <a:lstStyle/>
          <a:p>
            <a:r>
              <a:rPr lang="en-US" dirty="0">
                <a:solidFill>
                  <a:schemeClr val="accent1"/>
                </a:solidFill>
              </a:rPr>
              <a:t>5</a:t>
            </a:r>
            <a:r>
              <a:rPr lang="en-US" dirty="0" smtClean="0">
                <a:solidFill>
                  <a:schemeClr val="accent1"/>
                </a:solidFill>
              </a:rPr>
              <a:t> of 5 Structured </a:t>
            </a:r>
            <a:r>
              <a:rPr lang="en-US" dirty="0">
                <a:solidFill>
                  <a:schemeClr val="accent1"/>
                </a:solidFill>
              </a:rPr>
              <a:t>M</a:t>
            </a:r>
            <a:r>
              <a:rPr lang="en-US" dirty="0" smtClean="0">
                <a:solidFill>
                  <a:schemeClr val="accent1"/>
                </a:solidFill>
              </a:rPr>
              <a:t>ethod</a:t>
            </a:r>
            <a:endParaRPr lang="en-US" dirty="0">
              <a:solidFill>
                <a:schemeClr val="accent1"/>
              </a:solidFill>
            </a:endParaRPr>
          </a:p>
        </p:txBody>
      </p:sp>
    </p:spTree>
    <p:extLst>
      <p:ext uri="{BB962C8B-B14F-4D97-AF65-F5344CB8AC3E}">
        <p14:creationId xmlns:p14="http://schemas.microsoft.com/office/powerpoint/2010/main" val="3446634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0" dirty="0" smtClean="0"/>
              <a:t>OSP</a:t>
            </a:r>
            <a:r>
              <a:rPr lang="en-US" i="0" dirty="0"/>
              <a:t/>
            </a:r>
            <a:br>
              <a:rPr lang="en-US" i="0" dirty="0"/>
            </a:br>
            <a:r>
              <a:rPr lang="en-US" sz="2400" i="0" dirty="0"/>
              <a:t>Orthogonal Subspace Projection</a:t>
            </a:r>
            <a:endParaRPr lang="en-US" sz="2400"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15</a:t>
            </a:fld>
            <a:endParaRPr lang="en-US" noProof="0"/>
          </a:p>
        </p:txBody>
      </p:sp>
      <p:sp>
        <p:nvSpPr>
          <p:cNvPr id="4" name="Content Placeholder 3"/>
          <p:cNvSpPr>
            <a:spLocks noGrp="1"/>
          </p:cNvSpPr>
          <p:nvPr>
            <p:ph idx="1"/>
          </p:nvPr>
        </p:nvSpPr>
        <p:spPr/>
        <p:txBody>
          <a:bodyPr>
            <a:normAutofit/>
          </a:bodyPr>
          <a:lstStyle/>
          <a:p>
            <a:r>
              <a:rPr lang="en-US" dirty="0"/>
              <a:t>HYPEROSP Performs the </a:t>
            </a:r>
            <a:r>
              <a:rPr lang="en-US" dirty="0" err="1"/>
              <a:t>othogonal</a:t>
            </a:r>
            <a:r>
              <a:rPr lang="en-US" dirty="0"/>
              <a:t> subspace projection (OSP) algorithm</a:t>
            </a:r>
          </a:p>
          <a:p>
            <a:r>
              <a:rPr lang="en-US" dirty="0"/>
              <a:t>  Performs the </a:t>
            </a:r>
            <a:r>
              <a:rPr lang="en-US" dirty="0" err="1"/>
              <a:t>othogonal</a:t>
            </a:r>
            <a:r>
              <a:rPr lang="en-US" dirty="0"/>
              <a:t> subspace projection algorithm for </a:t>
            </a:r>
            <a:r>
              <a:rPr lang="en-US" dirty="0" smtClean="0"/>
              <a:t>target detection</a:t>
            </a:r>
            <a:r>
              <a:rPr lang="en-US" dirty="0"/>
              <a:t>.</a:t>
            </a:r>
          </a:p>
          <a:p>
            <a:pPr marL="0" indent="0">
              <a:buNone/>
            </a:pPr>
            <a:r>
              <a:rPr lang="en-US" dirty="0"/>
              <a:t> </a:t>
            </a:r>
          </a:p>
          <a:p>
            <a:pPr marL="402336" lvl="1" indent="0">
              <a:buNone/>
            </a:pPr>
            <a:r>
              <a:rPr lang="en-US" dirty="0"/>
              <a:t>Usage</a:t>
            </a:r>
          </a:p>
          <a:p>
            <a:pPr marL="402336" lvl="1" indent="0">
              <a:buNone/>
            </a:pPr>
            <a:r>
              <a:rPr lang="en-US" dirty="0"/>
              <a:t>  [results] = </a:t>
            </a:r>
            <a:r>
              <a:rPr lang="en-US" dirty="0" err="1"/>
              <a:t>hyperOsp</a:t>
            </a:r>
            <a:r>
              <a:rPr lang="en-US" dirty="0"/>
              <a:t>(M, U, target)</a:t>
            </a:r>
          </a:p>
          <a:p>
            <a:pPr marL="402336" lvl="1" indent="0">
              <a:buNone/>
            </a:pPr>
            <a:r>
              <a:rPr lang="en-US" dirty="0"/>
              <a:t>Inputs</a:t>
            </a:r>
          </a:p>
          <a:p>
            <a:pPr marL="402336" lvl="1" indent="0">
              <a:buNone/>
            </a:pPr>
            <a:r>
              <a:rPr lang="pt-BR" dirty="0"/>
              <a:t>  M - 2d matrix of HSI data (p x N)</a:t>
            </a:r>
          </a:p>
          <a:p>
            <a:pPr marL="402336" lvl="1" indent="0">
              <a:buNone/>
            </a:pPr>
            <a:r>
              <a:rPr lang="en-US" dirty="0"/>
              <a:t>  U - 2d matrix of background </a:t>
            </a:r>
            <a:r>
              <a:rPr lang="en-US" dirty="0" err="1"/>
              <a:t>endmebers</a:t>
            </a:r>
            <a:r>
              <a:rPr lang="en-US" dirty="0"/>
              <a:t> (p x q)</a:t>
            </a:r>
          </a:p>
          <a:p>
            <a:pPr marL="402336" lvl="1" indent="0">
              <a:buNone/>
            </a:pPr>
            <a:r>
              <a:rPr lang="en-US" dirty="0"/>
              <a:t>  target - target of interest (p x 1)</a:t>
            </a:r>
          </a:p>
          <a:p>
            <a:pPr marL="402336" lvl="1" indent="0">
              <a:buNone/>
            </a:pPr>
            <a:r>
              <a:rPr lang="en-US" dirty="0"/>
              <a:t>Outputs</a:t>
            </a:r>
          </a:p>
          <a:p>
            <a:pPr marL="402336" lvl="1" indent="0">
              <a:buNone/>
            </a:pPr>
            <a:r>
              <a:rPr lang="en-US" dirty="0"/>
              <a:t>  results - vector of detector output (N x 1)</a:t>
            </a:r>
          </a:p>
          <a:p>
            <a:endParaRPr lang="en-US" dirty="0"/>
          </a:p>
          <a:p>
            <a:endParaRPr lang="en-US" dirty="0"/>
          </a:p>
        </p:txBody>
      </p:sp>
      <p:sp>
        <p:nvSpPr>
          <p:cNvPr id="5" name="TextBox 4"/>
          <p:cNvSpPr txBox="1"/>
          <p:nvPr/>
        </p:nvSpPr>
        <p:spPr>
          <a:xfrm>
            <a:off x="1892757" y="6305909"/>
            <a:ext cx="2803653" cy="369332"/>
          </a:xfrm>
          <a:prstGeom prst="rect">
            <a:avLst/>
          </a:prstGeom>
          <a:noFill/>
        </p:spPr>
        <p:txBody>
          <a:bodyPr wrap="none" rtlCol="0">
            <a:spAutoFit/>
          </a:bodyPr>
          <a:lstStyle/>
          <a:p>
            <a:r>
              <a:rPr lang="en-US" dirty="0" smtClean="0">
                <a:solidFill>
                  <a:schemeClr val="accent1"/>
                </a:solidFill>
              </a:rPr>
              <a:t>1 of 2 Unstructured </a:t>
            </a:r>
            <a:r>
              <a:rPr lang="en-US" dirty="0">
                <a:solidFill>
                  <a:schemeClr val="accent1"/>
                </a:solidFill>
              </a:rPr>
              <a:t>M</a:t>
            </a:r>
            <a:r>
              <a:rPr lang="en-US" dirty="0" smtClean="0">
                <a:solidFill>
                  <a:schemeClr val="accent1"/>
                </a:solidFill>
              </a:rPr>
              <a:t>ethod</a:t>
            </a:r>
            <a:endParaRPr lang="en-US" dirty="0">
              <a:solidFill>
                <a:schemeClr val="accent1"/>
              </a:solidFill>
            </a:endParaRPr>
          </a:p>
        </p:txBody>
      </p:sp>
    </p:spTree>
    <p:extLst>
      <p:ext uri="{BB962C8B-B14F-4D97-AF65-F5344CB8AC3E}">
        <p14:creationId xmlns:p14="http://schemas.microsoft.com/office/powerpoint/2010/main" val="11953335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0" dirty="0" smtClean="0"/>
              <a:t>AMSD</a:t>
            </a:r>
            <a:r>
              <a:rPr lang="en-US" i="0" dirty="0"/>
              <a:t/>
            </a:r>
            <a:br>
              <a:rPr lang="en-US" i="0" dirty="0"/>
            </a:br>
            <a:r>
              <a:rPr lang="en-US" sz="2400" i="0" dirty="0"/>
              <a:t>Adaptive Matched Subspace Detector </a:t>
            </a:r>
          </a:p>
        </p:txBody>
      </p:sp>
      <p:sp>
        <p:nvSpPr>
          <p:cNvPr id="3" name="Slide Number Placeholder 2"/>
          <p:cNvSpPr>
            <a:spLocks noGrp="1"/>
          </p:cNvSpPr>
          <p:nvPr>
            <p:ph type="sldNum" sz="quarter" idx="12"/>
          </p:nvPr>
        </p:nvSpPr>
        <p:spPr/>
        <p:txBody>
          <a:bodyPr/>
          <a:lstStyle/>
          <a:p>
            <a:fld id="{13D2E340-0663-474B-992C-9192B5C45E57}" type="slidenum">
              <a:rPr lang="en-US" noProof="0" smtClean="0"/>
              <a:t>16</a:t>
            </a:fld>
            <a:endParaRPr lang="en-US" noProof="0"/>
          </a:p>
        </p:txBody>
      </p:sp>
      <p:sp>
        <p:nvSpPr>
          <p:cNvPr id="4" name="Content Placeholder 3"/>
          <p:cNvSpPr>
            <a:spLocks noGrp="1"/>
          </p:cNvSpPr>
          <p:nvPr>
            <p:ph idx="1"/>
          </p:nvPr>
        </p:nvSpPr>
        <p:spPr/>
        <p:txBody>
          <a:bodyPr>
            <a:normAutofit/>
          </a:bodyPr>
          <a:lstStyle/>
          <a:p>
            <a:r>
              <a:rPr lang="en-US" dirty="0"/>
              <a:t>HYPERAMSD Adaptive matched subspace detector (AMSD) algorithm</a:t>
            </a:r>
          </a:p>
          <a:p>
            <a:r>
              <a:rPr lang="en-US" dirty="0"/>
              <a:t>  Performs the adaptive matched subspace detector (AMSD) algorithm </a:t>
            </a:r>
            <a:r>
              <a:rPr lang="en-US" dirty="0" smtClean="0"/>
              <a:t>for target </a:t>
            </a:r>
            <a:r>
              <a:rPr lang="en-US" dirty="0"/>
              <a:t>detection</a:t>
            </a:r>
          </a:p>
          <a:p>
            <a:pPr marL="402336" lvl="1" indent="0">
              <a:buNone/>
            </a:pPr>
            <a:r>
              <a:rPr lang="en-US" dirty="0"/>
              <a:t> </a:t>
            </a:r>
          </a:p>
          <a:p>
            <a:pPr marL="402336" lvl="1" indent="0">
              <a:buNone/>
            </a:pPr>
            <a:r>
              <a:rPr lang="en-US" dirty="0"/>
              <a:t>Usage</a:t>
            </a:r>
          </a:p>
          <a:p>
            <a:pPr marL="402336" lvl="1" indent="0">
              <a:buNone/>
            </a:pPr>
            <a:r>
              <a:rPr lang="en-US" dirty="0"/>
              <a:t>  [results] = </a:t>
            </a:r>
            <a:r>
              <a:rPr lang="en-US" dirty="0" err="1"/>
              <a:t>hyperAmsd</a:t>
            </a:r>
            <a:r>
              <a:rPr lang="en-US" dirty="0"/>
              <a:t>(M, U, target)</a:t>
            </a:r>
          </a:p>
          <a:p>
            <a:pPr marL="402336" lvl="1" indent="0">
              <a:buNone/>
            </a:pPr>
            <a:r>
              <a:rPr lang="en-US" dirty="0"/>
              <a:t>Inputs</a:t>
            </a:r>
          </a:p>
          <a:p>
            <a:pPr marL="402336" lvl="1" indent="0">
              <a:buNone/>
            </a:pPr>
            <a:r>
              <a:rPr lang="pt-BR" dirty="0"/>
              <a:t>  M - 2d matrix of HSI data (p x N)</a:t>
            </a:r>
          </a:p>
          <a:p>
            <a:pPr marL="402336" lvl="1" indent="0">
              <a:buNone/>
            </a:pPr>
            <a:r>
              <a:rPr lang="en-US" dirty="0"/>
              <a:t>  B - 2d matrix of background </a:t>
            </a:r>
            <a:r>
              <a:rPr lang="en-US" dirty="0" err="1"/>
              <a:t>endmebers</a:t>
            </a:r>
            <a:r>
              <a:rPr lang="en-US" dirty="0"/>
              <a:t> (p x q)</a:t>
            </a:r>
          </a:p>
          <a:p>
            <a:pPr marL="402336" lvl="1" indent="0">
              <a:buNone/>
            </a:pPr>
            <a:r>
              <a:rPr lang="en-US" dirty="0"/>
              <a:t>  target - target of interest (p x 1)</a:t>
            </a:r>
          </a:p>
          <a:p>
            <a:pPr marL="402336" lvl="1" indent="0">
              <a:buNone/>
            </a:pPr>
            <a:r>
              <a:rPr lang="en-US" dirty="0"/>
              <a:t>Outputs</a:t>
            </a:r>
          </a:p>
          <a:p>
            <a:pPr marL="402336" lvl="1" indent="0">
              <a:buNone/>
            </a:pPr>
            <a:r>
              <a:rPr lang="en-US" dirty="0"/>
              <a:t>  results - vector of detector output (N x 1)</a:t>
            </a:r>
          </a:p>
          <a:p>
            <a:endParaRPr lang="en-US" dirty="0"/>
          </a:p>
          <a:p>
            <a:endParaRPr lang="en-US" dirty="0"/>
          </a:p>
          <a:p>
            <a:endParaRPr lang="en-US" dirty="0"/>
          </a:p>
        </p:txBody>
      </p:sp>
      <p:sp>
        <p:nvSpPr>
          <p:cNvPr id="5" name="TextBox 4"/>
          <p:cNvSpPr txBox="1"/>
          <p:nvPr/>
        </p:nvSpPr>
        <p:spPr>
          <a:xfrm>
            <a:off x="1892757" y="6305909"/>
            <a:ext cx="2802049" cy="369332"/>
          </a:xfrm>
          <a:prstGeom prst="rect">
            <a:avLst/>
          </a:prstGeom>
          <a:noFill/>
        </p:spPr>
        <p:txBody>
          <a:bodyPr wrap="none" rtlCol="0">
            <a:spAutoFit/>
          </a:bodyPr>
          <a:lstStyle/>
          <a:p>
            <a:r>
              <a:rPr lang="en-US" dirty="0" smtClean="0">
                <a:solidFill>
                  <a:schemeClr val="accent1"/>
                </a:solidFill>
              </a:rPr>
              <a:t>2 of 2 Unstructured </a:t>
            </a:r>
            <a:r>
              <a:rPr lang="en-US" dirty="0">
                <a:solidFill>
                  <a:schemeClr val="accent1"/>
                </a:solidFill>
              </a:rPr>
              <a:t>M</a:t>
            </a:r>
            <a:r>
              <a:rPr lang="en-US" dirty="0" smtClean="0">
                <a:solidFill>
                  <a:schemeClr val="accent1"/>
                </a:solidFill>
              </a:rPr>
              <a:t>ethod</a:t>
            </a:r>
            <a:endParaRPr lang="en-US" dirty="0">
              <a:solidFill>
                <a:schemeClr val="accent1"/>
              </a:solidFill>
            </a:endParaRPr>
          </a:p>
        </p:txBody>
      </p:sp>
    </p:spTree>
    <p:extLst>
      <p:ext uri="{BB962C8B-B14F-4D97-AF65-F5344CB8AC3E}">
        <p14:creationId xmlns:p14="http://schemas.microsoft.com/office/powerpoint/2010/main" val="2383869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1</a:t>
            </a:r>
            <a:endParaRPr lang="en-US"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17</a:t>
            </a:fld>
            <a:endParaRPr lang="en-US" noProof="0"/>
          </a:p>
        </p:txBody>
      </p:sp>
      <p:sp>
        <p:nvSpPr>
          <p:cNvPr id="4" name="Text Placeholder 3"/>
          <p:cNvSpPr>
            <a:spLocks noGrp="1"/>
          </p:cNvSpPr>
          <p:nvPr>
            <p:ph type="body" sz="quarter" idx="18"/>
          </p:nvPr>
        </p:nvSpPr>
        <p:spPr>
          <a:xfrm>
            <a:off x="753356" y="4611758"/>
            <a:ext cx="3842550" cy="1178396"/>
          </a:xfrm>
        </p:spPr>
        <p:txBody>
          <a:bodyPr/>
          <a:lstStyle/>
          <a:p>
            <a:r>
              <a:rPr lang="en-US" dirty="0" smtClean="0"/>
              <a:t>Result of Structured Method</a:t>
            </a:r>
          </a:p>
          <a:p>
            <a:r>
              <a:rPr lang="en-US" dirty="0" smtClean="0"/>
              <a:t>Detector Map</a:t>
            </a:r>
          </a:p>
          <a:p>
            <a:endParaRPr lang="en-US" dirty="0"/>
          </a:p>
        </p:txBody>
      </p:sp>
      <p:sp>
        <p:nvSpPr>
          <p:cNvPr id="6" name="Content Placeholder 5"/>
          <p:cNvSpPr>
            <a:spLocks noGrp="1"/>
          </p:cNvSpPr>
          <p:nvPr>
            <p:ph idx="1"/>
          </p:nvPr>
        </p:nvSpPr>
        <p:spPr>
          <a:xfrm>
            <a:off x="4978237" y="504516"/>
            <a:ext cx="2386123" cy="2569723"/>
          </a:xfrm>
        </p:spPr>
        <p:txBody>
          <a:bodyPr/>
          <a:lstStyle/>
          <a:p>
            <a:r>
              <a:rPr lang="en-US" dirty="0" smtClean="0"/>
              <a:t>CEM</a:t>
            </a:r>
            <a:endParaRPr lang="en-US" dirty="0"/>
          </a:p>
        </p:txBody>
      </p:sp>
      <p:sp>
        <p:nvSpPr>
          <p:cNvPr id="7" name="Text Placeholder 6"/>
          <p:cNvSpPr>
            <a:spLocks noGrp="1"/>
          </p:cNvSpPr>
          <p:nvPr>
            <p:ph type="body" sz="quarter" idx="13"/>
          </p:nvPr>
        </p:nvSpPr>
        <p:spPr>
          <a:xfrm>
            <a:off x="7377484" y="504516"/>
            <a:ext cx="2405614" cy="2569723"/>
          </a:xfrm>
        </p:spPr>
        <p:txBody>
          <a:bodyPr/>
          <a:lstStyle/>
          <a:p>
            <a:r>
              <a:rPr lang="en-US" dirty="0" smtClean="0"/>
              <a:t>ACE</a:t>
            </a:r>
            <a:endParaRPr lang="en-US" dirty="0"/>
          </a:p>
        </p:txBody>
      </p:sp>
      <p:sp>
        <p:nvSpPr>
          <p:cNvPr id="8" name="Text Placeholder 7"/>
          <p:cNvSpPr>
            <a:spLocks noGrp="1"/>
          </p:cNvSpPr>
          <p:nvPr>
            <p:ph type="body" sz="quarter" idx="14"/>
          </p:nvPr>
        </p:nvSpPr>
        <p:spPr>
          <a:xfrm>
            <a:off x="9802994" y="504516"/>
            <a:ext cx="2386123" cy="2569723"/>
          </a:xfrm>
        </p:spPr>
        <p:txBody>
          <a:bodyPr/>
          <a:lstStyle/>
          <a:p>
            <a:r>
              <a:rPr lang="en-US" dirty="0" smtClean="0"/>
              <a:t>S-ACE</a:t>
            </a:r>
            <a:endParaRPr lang="en-US" dirty="0"/>
          </a:p>
        </p:txBody>
      </p:sp>
      <p:sp>
        <p:nvSpPr>
          <p:cNvPr id="9" name="Text Placeholder 8"/>
          <p:cNvSpPr>
            <a:spLocks noGrp="1"/>
          </p:cNvSpPr>
          <p:nvPr>
            <p:ph type="body" sz="quarter" idx="20"/>
          </p:nvPr>
        </p:nvSpPr>
        <p:spPr>
          <a:xfrm>
            <a:off x="4978237" y="3559276"/>
            <a:ext cx="2386123" cy="2569723"/>
          </a:xfrm>
        </p:spPr>
        <p:txBody>
          <a:bodyPr/>
          <a:lstStyle/>
          <a:p>
            <a:r>
              <a:rPr lang="en-US" dirty="0" smtClean="0"/>
              <a:t>GLRT</a:t>
            </a:r>
            <a:endParaRPr lang="en-US" dirty="0"/>
          </a:p>
        </p:txBody>
      </p:sp>
      <p:sp>
        <p:nvSpPr>
          <p:cNvPr id="10" name="Text Placeholder 9"/>
          <p:cNvSpPr>
            <a:spLocks noGrp="1"/>
          </p:cNvSpPr>
          <p:nvPr>
            <p:ph type="body" sz="quarter" idx="21"/>
          </p:nvPr>
        </p:nvSpPr>
        <p:spPr>
          <a:xfrm>
            <a:off x="7377258" y="3559276"/>
            <a:ext cx="2386123" cy="2569723"/>
          </a:xfrm>
        </p:spPr>
        <p:txBody>
          <a:bodyPr/>
          <a:lstStyle/>
          <a:p>
            <a:r>
              <a:rPr lang="en-US" dirty="0"/>
              <a:t>Matched </a:t>
            </a:r>
            <a:r>
              <a:rPr lang="en-US" dirty="0" smtClean="0"/>
              <a:t>Filter</a:t>
            </a:r>
            <a:endParaRPr lang="en-US" dirty="0"/>
          </a:p>
        </p:txBody>
      </p:sp>
      <p:pic>
        <p:nvPicPr>
          <p:cNvPr id="35" name="Picture Placeholder 34"/>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2500" t="22825" r="6190"/>
          <a:stretch/>
        </p:blipFill>
        <p:spPr>
          <a:xfrm>
            <a:off x="7475749" y="619432"/>
            <a:ext cx="2307348" cy="1642518"/>
          </a:xfrm>
        </p:spPr>
      </p:pic>
      <p:pic>
        <p:nvPicPr>
          <p:cNvPr id="36" name="Picture Placeholder 35"/>
          <p:cNvPicPr>
            <a:picLocks noGrp="1" noChangeAspect="1"/>
          </p:cNvPicPr>
          <p:nvPr>
            <p:ph type="pic" sz="quarter" idx="25"/>
          </p:nvPr>
        </p:nvPicPr>
        <p:blipFill rotWithShape="1">
          <a:blip r:embed="rId3">
            <a:extLst>
              <a:ext uri="{28A0092B-C50C-407E-A947-70E740481C1C}">
                <a14:useLocalDpi xmlns:a14="http://schemas.microsoft.com/office/drawing/2010/main" val="0"/>
              </a:ext>
            </a:extLst>
          </a:blip>
          <a:srcRect l="12533" t="26521" r="7161"/>
          <a:stretch/>
        </p:blipFill>
        <p:spPr>
          <a:xfrm>
            <a:off x="9901260" y="698090"/>
            <a:ext cx="2280908" cy="1563860"/>
          </a:xfrm>
        </p:spPr>
      </p:pic>
      <p:pic>
        <p:nvPicPr>
          <p:cNvPr id="38" name="Picture Placeholder 37"/>
          <p:cNvPicPr>
            <a:picLocks noGrp="1" noChangeAspect="1"/>
          </p:cNvPicPr>
          <p:nvPr>
            <p:ph type="pic" sz="quarter" idx="27"/>
          </p:nvPr>
        </p:nvPicPr>
        <p:blipFill rotWithShape="1">
          <a:blip r:embed="rId4">
            <a:extLst>
              <a:ext uri="{28A0092B-C50C-407E-A947-70E740481C1C}">
                <a14:useLocalDpi xmlns:a14="http://schemas.microsoft.com/office/drawing/2010/main" val="0"/>
              </a:ext>
            </a:extLst>
          </a:blip>
          <a:srcRect l="12500" t="25741" r="6884"/>
          <a:stretch/>
        </p:blipFill>
        <p:spPr>
          <a:xfrm>
            <a:off x="7475749" y="3736258"/>
            <a:ext cx="2287683" cy="1580453"/>
          </a:xfrm>
        </p:spPr>
      </p:pic>
      <p:pic>
        <p:nvPicPr>
          <p:cNvPr id="37" name="Picture Placeholder 36"/>
          <p:cNvPicPr>
            <a:picLocks noGrp="1" noChangeAspect="1"/>
          </p:cNvPicPr>
          <p:nvPr>
            <p:ph type="pic" sz="quarter" idx="26"/>
          </p:nvPr>
        </p:nvPicPr>
        <p:blipFill rotWithShape="1">
          <a:blip r:embed="rId5">
            <a:extLst>
              <a:ext uri="{28A0092B-C50C-407E-A947-70E740481C1C}">
                <a14:useLocalDpi xmlns:a14="http://schemas.microsoft.com/office/drawing/2010/main" val="0"/>
              </a:ext>
            </a:extLst>
          </a:blip>
          <a:srcRect l="12500" t="27127" r="6877"/>
          <a:stretch/>
        </p:blipFill>
        <p:spPr>
          <a:xfrm>
            <a:off x="5076503" y="3765755"/>
            <a:ext cx="2287858" cy="1550956"/>
          </a:xfrm>
        </p:spPr>
      </p:pic>
      <p:pic>
        <p:nvPicPr>
          <p:cNvPr id="34" name="Picture Placeholder 33"/>
          <p:cNvPicPr>
            <a:picLocks noGrp="1" noChangeAspect="1"/>
          </p:cNvPicPr>
          <p:nvPr>
            <p:ph type="pic" sz="quarter" idx="23"/>
          </p:nvPr>
        </p:nvPicPr>
        <p:blipFill rotWithShape="1">
          <a:blip r:embed="rId6">
            <a:extLst>
              <a:ext uri="{28A0092B-C50C-407E-A947-70E740481C1C}">
                <a14:useLocalDpi xmlns:a14="http://schemas.microsoft.com/office/drawing/2010/main" val="0"/>
              </a:ext>
            </a:extLst>
          </a:blip>
          <a:srcRect l="12500" t="25482" r="7224"/>
          <a:stretch/>
        </p:blipFill>
        <p:spPr>
          <a:xfrm>
            <a:off x="5076503" y="747252"/>
            <a:ext cx="2278026" cy="1585975"/>
          </a:xfrm>
        </p:spPr>
      </p:pic>
    </p:spTree>
    <p:extLst>
      <p:ext uri="{BB962C8B-B14F-4D97-AF65-F5344CB8AC3E}">
        <p14:creationId xmlns:p14="http://schemas.microsoft.com/office/powerpoint/2010/main" val="1821566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1</a:t>
            </a:r>
            <a:endParaRPr lang="en-US"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18</a:t>
            </a:fld>
            <a:endParaRPr lang="en-US" noProof="0"/>
          </a:p>
        </p:txBody>
      </p:sp>
      <p:sp>
        <p:nvSpPr>
          <p:cNvPr id="4" name="Text Placeholder 3"/>
          <p:cNvSpPr>
            <a:spLocks noGrp="1"/>
          </p:cNvSpPr>
          <p:nvPr>
            <p:ph type="body" sz="quarter" idx="18"/>
          </p:nvPr>
        </p:nvSpPr>
        <p:spPr/>
        <p:txBody>
          <a:bodyPr/>
          <a:lstStyle/>
          <a:p>
            <a:r>
              <a:rPr lang="en-US" dirty="0" smtClean="0"/>
              <a:t>Result of Unstructured Method</a:t>
            </a:r>
          </a:p>
          <a:p>
            <a:r>
              <a:rPr lang="en-US" dirty="0"/>
              <a:t>Detector </a:t>
            </a:r>
            <a:r>
              <a:rPr lang="en-US" dirty="0" smtClean="0"/>
              <a:t>Map</a:t>
            </a:r>
          </a:p>
          <a:p>
            <a:endParaRPr lang="en-US" dirty="0"/>
          </a:p>
          <a:p>
            <a:endParaRPr lang="en-US" dirty="0"/>
          </a:p>
        </p:txBody>
      </p:sp>
      <p:sp>
        <p:nvSpPr>
          <p:cNvPr id="7" name="Text Placeholder 6"/>
          <p:cNvSpPr>
            <a:spLocks noGrp="1"/>
          </p:cNvSpPr>
          <p:nvPr>
            <p:ph type="body" sz="quarter" idx="13"/>
          </p:nvPr>
        </p:nvSpPr>
        <p:spPr>
          <a:xfrm>
            <a:off x="4977442" y="1768416"/>
            <a:ext cx="3390181" cy="3273136"/>
          </a:xfrm>
        </p:spPr>
        <p:txBody>
          <a:bodyPr/>
          <a:lstStyle/>
          <a:p>
            <a:r>
              <a:rPr lang="en-US" dirty="0" smtClean="0"/>
              <a:t>AMSD</a:t>
            </a:r>
          </a:p>
        </p:txBody>
      </p:sp>
      <p:sp>
        <p:nvSpPr>
          <p:cNvPr id="8" name="Text Placeholder 7"/>
          <p:cNvSpPr>
            <a:spLocks noGrp="1"/>
          </p:cNvSpPr>
          <p:nvPr>
            <p:ph type="body" sz="quarter" idx="14"/>
          </p:nvPr>
        </p:nvSpPr>
        <p:spPr>
          <a:xfrm>
            <a:off x="8523593" y="1768416"/>
            <a:ext cx="3494265" cy="3273136"/>
          </a:xfrm>
        </p:spPr>
        <p:txBody>
          <a:bodyPr/>
          <a:lstStyle/>
          <a:p>
            <a:r>
              <a:rPr lang="en-US" dirty="0" smtClean="0"/>
              <a:t>OSP</a:t>
            </a:r>
            <a:endParaRPr lang="en-US" dirty="0"/>
          </a:p>
        </p:txBody>
      </p:sp>
      <p:pic>
        <p:nvPicPr>
          <p:cNvPr id="18" name="Picture Placeholder 17"/>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2500" t="24697" r="8647" b="20621"/>
          <a:stretch/>
        </p:blipFill>
        <p:spPr>
          <a:xfrm>
            <a:off x="5133412" y="1897811"/>
            <a:ext cx="3234211" cy="1682151"/>
          </a:xfrm>
        </p:spPr>
      </p:pic>
      <p:pic>
        <p:nvPicPr>
          <p:cNvPr id="19" name="Picture Placeholder 18"/>
          <p:cNvPicPr>
            <a:picLocks noGrp="1" noChangeAspect="1"/>
          </p:cNvPicPr>
          <p:nvPr>
            <p:ph type="pic" sz="quarter" idx="25"/>
          </p:nvPr>
        </p:nvPicPr>
        <p:blipFill rotWithShape="1">
          <a:blip r:embed="rId3">
            <a:extLst>
              <a:ext uri="{28A0092B-C50C-407E-A947-70E740481C1C}">
                <a14:useLocalDpi xmlns:a14="http://schemas.microsoft.com/office/drawing/2010/main" val="0"/>
              </a:ext>
            </a:extLst>
          </a:blip>
          <a:srcRect l="12500" t="26379" r="6403" b="22864"/>
          <a:stretch/>
        </p:blipFill>
        <p:spPr>
          <a:xfrm>
            <a:off x="8680131" y="1949570"/>
            <a:ext cx="3326226" cy="1561381"/>
          </a:xfrm>
        </p:spPr>
      </p:pic>
      <p:sp>
        <p:nvSpPr>
          <p:cNvPr id="5" name="TextBox 4"/>
          <p:cNvSpPr txBox="1"/>
          <p:nvPr/>
        </p:nvSpPr>
        <p:spPr>
          <a:xfrm>
            <a:off x="4898783" y="5320287"/>
            <a:ext cx="6689480" cy="1477328"/>
          </a:xfrm>
          <a:prstGeom prst="rect">
            <a:avLst/>
          </a:prstGeom>
          <a:noFill/>
        </p:spPr>
        <p:txBody>
          <a:bodyPr wrap="square" rtlCol="0">
            <a:spAutoFit/>
          </a:bodyPr>
          <a:lstStyle/>
          <a:p>
            <a:pPr algn="just"/>
            <a:r>
              <a:rPr lang="en-US" dirty="0" smtClean="0"/>
              <a:t>In Unstructured method, first of all estimate number of  endmembers</a:t>
            </a:r>
          </a:p>
          <a:p>
            <a:pPr algn="just"/>
            <a:r>
              <a:rPr lang="en-US" dirty="0" smtClean="0"/>
              <a:t> with HFC ,that is  36 , then calculate </a:t>
            </a:r>
            <a:r>
              <a:rPr lang="en-US" dirty="0"/>
              <a:t>matrix </a:t>
            </a:r>
            <a:r>
              <a:rPr lang="en-US" dirty="0" smtClean="0"/>
              <a:t>of background  endmembers with ATGP and  finally use AMSD and OSP to target detection.</a:t>
            </a:r>
            <a:endParaRPr lang="en-US" dirty="0"/>
          </a:p>
          <a:p>
            <a:endParaRPr lang="en-US" dirty="0"/>
          </a:p>
        </p:txBody>
      </p:sp>
    </p:spTree>
    <p:extLst>
      <p:ext uri="{BB962C8B-B14F-4D97-AF65-F5344CB8AC3E}">
        <p14:creationId xmlns:p14="http://schemas.microsoft.com/office/powerpoint/2010/main" val="417536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D2E340-0663-474B-992C-9192B5C45E57}" type="slidenum">
              <a:rPr lang="en-US" noProof="0" smtClean="0"/>
              <a:t>19</a:t>
            </a:fld>
            <a:endParaRPr lang="en-US" noProof="0"/>
          </a:p>
        </p:txBody>
      </p:sp>
      <p:sp>
        <p:nvSpPr>
          <p:cNvPr id="4" name="Title 1"/>
          <p:cNvSpPr txBox="1">
            <a:spLocks/>
          </p:cNvSpPr>
          <p:nvPr/>
        </p:nvSpPr>
        <p:spPr>
          <a:xfrm>
            <a:off x="-743760" y="165738"/>
            <a:ext cx="3833906" cy="1562638"/>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r>
              <a:rPr lang="en-US" dirty="0" smtClean="0"/>
              <a:t>Fabric 1</a:t>
            </a:r>
            <a:endParaRPr lang="en-US" dirty="0"/>
          </a:p>
        </p:txBody>
      </p:sp>
      <p:sp>
        <p:nvSpPr>
          <p:cNvPr id="5" name="Text Placeholder 3"/>
          <p:cNvSpPr txBox="1">
            <a:spLocks/>
          </p:cNvSpPr>
          <p:nvPr/>
        </p:nvSpPr>
        <p:spPr>
          <a:xfrm>
            <a:off x="227162" y="5790154"/>
            <a:ext cx="6924136" cy="1178396"/>
          </a:xfrm>
          <a:prstGeom prst="rect">
            <a:avLst/>
          </a:prstGeom>
        </p:spPr>
        <p:txBody>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smtClean="0"/>
              <a:t>ROC curve of Fabric 1 data for 1000 different thresholds </a:t>
            </a:r>
          </a:p>
          <a:p>
            <a:r>
              <a:rPr lang="en-US" dirty="0" smtClean="0"/>
              <a:t>The AUC of each curve calculated</a:t>
            </a:r>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082" y="776935"/>
            <a:ext cx="10741858" cy="5236656"/>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733968736"/>
              </p:ext>
            </p:extLst>
          </p:nvPr>
        </p:nvGraphicFramePr>
        <p:xfrm>
          <a:off x="9654451" y="1914443"/>
          <a:ext cx="1956280" cy="2961640"/>
        </p:xfrm>
        <a:graphic>
          <a:graphicData uri="http://schemas.openxmlformats.org/drawingml/2006/table">
            <a:tbl>
              <a:tblPr firstRow="1" bandRow="1">
                <a:tableStyleId>{5C22544A-7EE6-4342-B048-85BDC9FD1C3A}</a:tableStyleId>
              </a:tblPr>
              <a:tblGrid>
                <a:gridCol w="978140"/>
                <a:gridCol w="978140"/>
              </a:tblGrid>
              <a:tr h="0">
                <a:tc>
                  <a:txBody>
                    <a:bodyPr/>
                    <a:lstStyle/>
                    <a:p>
                      <a:pPr algn="ctr"/>
                      <a:r>
                        <a:rPr lang="en-US" dirty="0" smtClean="0"/>
                        <a:t>Method</a:t>
                      </a:r>
                      <a:endParaRPr lang="en-US" dirty="0"/>
                    </a:p>
                  </a:txBody>
                  <a:tcPr/>
                </a:tc>
                <a:tc>
                  <a:txBody>
                    <a:bodyPr/>
                    <a:lstStyle/>
                    <a:p>
                      <a:pPr algn="ctr"/>
                      <a:r>
                        <a:rPr lang="en-US" dirty="0" smtClean="0"/>
                        <a:t>AUC</a:t>
                      </a:r>
                      <a:endParaRPr lang="en-US" dirty="0"/>
                    </a:p>
                  </a:txBody>
                  <a:tcPr/>
                </a:tc>
              </a:tr>
              <a:tr h="370840">
                <a:tc>
                  <a:txBody>
                    <a:bodyPr/>
                    <a:lstStyle/>
                    <a:p>
                      <a:pPr algn="ctr"/>
                      <a:r>
                        <a:rPr lang="en-US" dirty="0" smtClean="0"/>
                        <a:t>CEM</a:t>
                      </a:r>
                    </a:p>
                  </a:txBody>
                  <a:tcPr/>
                </a:tc>
                <a:tc>
                  <a:txBody>
                    <a:bodyPr/>
                    <a:lstStyle/>
                    <a:p>
                      <a:pPr algn="ctr"/>
                      <a:r>
                        <a:rPr lang="en-US" dirty="0" smtClean="0"/>
                        <a:t>0.987</a:t>
                      </a:r>
                      <a:endParaRPr lang="en-US" dirty="0"/>
                    </a:p>
                  </a:txBody>
                  <a:tcPr/>
                </a:tc>
              </a:tr>
              <a:tr h="370840">
                <a:tc>
                  <a:txBody>
                    <a:bodyPr/>
                    <a:lstStyle/>
                    <a:p>
                      <a:pPr algn="ctr"/>
                      <a:r>
                        <a:rPr lang="en-US" dirty="0" smtClean="0"/>
                        <a:t>ACE</a:t>
                      </a:r>
                      <a:endParaRPr lang="en-US" dirty="0"/>
                    </a:p>
                  </a:txBody>
                  <a:tcPr/>
                </a:tc>
                <a:tc>
                  <a:txBody>
                    <a:bodyPr/>
                    <a:lstStyle/>
                    <a:p>
                      <a:pPr algn="ctr"/>
                      <a:r>
                        <a:rPr lang="en-US" dirty="0" smtClean="0"/>
                        <a:t>0.944</a:t>
                      </a:r>
                      <a:endParaRPr lang="en-US" dirty="0"/>
                    </a:p>
                  </a:txBody>
                  <a:tcPr/>
                </a:tc>
              </a:tr>
              <a:tr h="370840">
                <a:tc>
                  <a:txBody>
                    <a:bodyPr/>
                    <a:lstStyle/>
                    <a:p>
                      <a:pPr algn="ctr"/>
                      <a:r>
                        <a:rPr lang="en-US" dirty="0" smtClean="0"/>
                        <a:t>SACE</a:t>
                      </a:r>
                      <a:endParaRPr lang="en-US" dirty="0"/>
                    </a:p>
                  </a:txBody>
                  <a:tcPr/>
                </a:tc>
                <a:tc>
                  <a:txBody>
                    <a:bodyPr/>
                    <a:lstStyle/>
                    <a:p>
                      <a:pPr algn="ctr"/>
                      <a:r>
                        <a:rPr lang="en-US" dirty="0" smtClean="0"/>
                        <a:t>0.991</a:t>
                      </a:r>
                      <a:endParaRPr lang="en-US" dirty="0"/>
                    </a:p>
                  </a:txBody>
                  <a:tcPr/>
                </a:tc>
              </a:tr>
              <a:tr h="370840">
                <a:tc>
                  <a:txBody>
                    <a:bodyPr/>
                    <a:lstStyle/>
                    <a:p>
                      <a:pPr algn="ctr"/>
                      <a:r>
                        <a:rPr lang="en-US" dirty="0" smtClean="0"/>
                        <a:t>MF</a:t>
                      </a:r>
                      <a:endParaRPr lang="en-US" dirty="0"/>
                    </a:p>
                  </a:txBody>
                  <a:tcPr/>
                </a:tc>
                <a:tc>
                  <a:txBody>
                    <a:bodyPr/>
                    <a:lstStyle/>
                    <a:p>
                      <a:pPr algn="ctr"/>
                      <a:r>
                        <a:rPr lang="en-US" dirty="0" smtClean="0"/>
                        <a:t>0.991</a:t>
                      </a:r>
                      <a:endParaRPr lang="en-US" dirty="0"/>
                    </a:p>
                  </a:txBody>
                  <a:tcPr/>
                </a:tc>
              </a:tr>
              <a:tr h="370840">
                <a:tc>
                  <a:txBody>
                    <a:bodyPr/>
                    <a:lstStyle/>
                    <a:p>
                      <a:pPr algn="ctr"/>
                      <a:r>
                        <a:rPr lang="en-US" dirty="0" smtClean="0"/>
                        <a:t>GLRT</a:t>
                      </a:r>
                      <a:endParaRPr lang="en-US" dirty="0"/>
                    </a:p>
                  </a:txBody>
                  <a:tcPr/>
                </a:tc>
                <a:tc>
                  <a:txBody>
                    <a:bodyPr/>
                    <a:lstStyle/>
                    <a:p>
                      <a:pPr algn="ctr"/>
                      <a:r>
                        <a:rPr lang="en-US" dirty="0" smtClean="0"/>
                        <a:t>0.944</a:t>
                      </a:r>
                      <a:endParaRPr lang="en-US" dirty="0"/>
                    </a:p>
                  </a:txBody>
                  <a:tcPr/>
                </a:tc>
              </a:tr>
              <a:tr h="370840">
                <a:tc>
                  <a:txBody>
                    <a:bodyPr/>
                    <a:lstStyle/>
                    <a:p>
                      <a:pPr algn="ctr"/>
                      <a:r>
                        <a:rPr lang="en-US" dirty="0" smtClean="0"/>
                        <a:t>OSP</a:t>
                      </a:r>
                      <a:endParaRPr lang="en-US" dirty="0"/>
                    </a:p>
                  </a:txBody>
                  <a:tcPr/>
                </a:tc>
                <a:tc>
                  <a:txBody>
                    <a:bodyPr/>
                    <a:lstStyle/>
                    <a:p>
                      <a:pPr algn="ctr"/>
                      <a:r>
                        <a:rPr lang="en-US" dirty="0" smtClean="0"/>
                        <a:t>0.932</a:t>
                      </a:r>
                      <a:endParaRPr lang="en-US" dirty="0"/>
                    </a:p>
                  </a:txBody>
                  <a:tcPr/>
                </a:tc>
              </a:tr>
              <a:tr h="370840">
                <a:tc>
                  <a:txBody>
                    <a:bodyPr/>
                    <a:lstStyle/>
                    <a:p>
                      <a:pPr algn="ctr"/>
                      <a:r>
                        <a:rPr lang="en-US" dirty="0" smtClean="0"/>
                        <a:t>AMSD</a:t>
                      </a:r>
                      <a:endParaRPr lang="en-US" dirty="0"/>
                    </a:p>
                  </a:txBody>
                  <a:tcPr/>
                </a:tc>
                <a:tc>
                  <a:txBody>
                    <a:bodyPr/>
                    <a:lstStyle/>
                    <a:p>
                      <a:pPr algn="ctr"/>
                      <a:r>
                        <a:rPr lang="en-US" dirty="0" smtClean="0"/>
                        <a:t>0.758</a:t>
                      </a:r>
                      <a:endParaRPr lang="en-US" dirty="0"/>
                    </a:p>
                  </a:txBody>
                  <a:tcPr/>
                </a:tc>
              </a:tr>
            </a:tbl>
          </a:graphicData>
        </a:graphic>
      </p:graphicFrame>
    </p:spTree>
    <p:extLst>
      <p:ext uri="{BB962C8B-B14F-4D97-AF65-F5344CB8AC3E}">
        <p14:creationId xmlns:p14="http://schemas.microsoft.com/office/powerpoint/2010/main" val="2249131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D2E340-0663-474B-992C-9192B5C45E57}" type="slidenum">
              <a:rPr lang="en-US" noProof="0" smtClean="0"/>
              <a:t>2</a:t>
            </a:fld>
            <a:endParaRPr lang="en-US" noProof="0"/>
          </a:p>
        </p:txBody>
      </p:sp>
      <p:sp>
        <p:nvSpPr>
          <p:cNvPr id="3" name="Title 2"/>
          <p:cNvSpPr txBox="1">
            <a:spLocks/>
          </p:cNvSpPr>
          <p:nvPr/>
        </p:nvSpPr>
        <p:spPr>
          <a:xfrm>
            <a:off x="4218611" y="3664352"/>
            <a:ext cx="2808217" cy="7686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n-US" sz="2000" dirty="0" smtClean="0">
                <a:solidFill>
                  <a:schemeClr val="tx2"/>
                </a:solidFill>
              </a:rPr>
              <a:t>Dr. Hasanlou</a:t>
            </a:r>
            <a:endParaRPr lang="en-US" sz="2000" dirty="0">
              <a:solidFill>
                <a:schemeClr val="tx2"/>
              </a:solidFill>
            </a:endParaRPr>
          </a:p>
        </p:txBody>
      </p:sp>
      <p:sp>
        <p:nvSpPr>
          <p:cNvPr id="4" name="Text Placeholder 3"/>
          <p:cNvSpPr txBox="1">
            <a:spLocks/>
          </p:cNvSpPr>
          <p:nvPr/>
        </p:nvSpPr>
        <p:spPr>
          <a:xfrm>
            <a:off x="3259552" y="4886377"/>
            <a:ext cx="4726332" cy="30991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smtClean="0">
                <a:ln>
                  <a:solidFill>
                    <a:schemeClr val="accent1"/>
                  </a:solidFill>
                </a:ln>
                <a:solidFill>
                  <a:schemeClr val="accent1"/>
                </a:solidFill>
              </a:rPr>
              <a:t>810399040</a:t>
            </a:r>
          </a:p>
          <a:p>
            <a:pPr marL="0" indent="0" algn="ctr">
              <a:buFont typeface="Arial" panose="020B0604020202020204" pitchFamily="34" charset="0"/>
              <a:buNone/>
            </a:pPr>
            <a:r>
              <a:rPr lang="en-US" sz="2000" dirty="0">
                <a:ln>
                  <a:solidFill>
                    <a:schemeClr val="accent1"/>
                  </a:solidFill>
                </a:ln>
                <a:solidFill>
                  <a:schemeClr val="accent1"/>
                </a:solidFill>
              </a:rPr>
              <a:t>a</a:t>
            </a:r>
            <a:r>
              <a:rPr lang="en-US" sz="2000" dirty="0" smtClean="0">
                <a:ln>
                  <a:solidFill>
                    <a:schemeClr val="accent1"/>
                  </a:solidFill>
                </a:ln>
                <a:solidFill>
                  <a:schemeClr val="accent1"/>
                </a:solidFill>
              </a:rPr>
              <a:t>ghdam.zamiri.fa@ut.ac.ir</a:t>
            </a:r>
            <a:endParaRPr lang="en-US" sz="2000" dirty="0">
              <a:ln>
                <a:solidFill>
                  <a:schemeClr val="accent1"/>
                </a:solidFill>
              </a:ln>
              <a:solidFill>
                <a:schemeClr val="accent1"/>
              </a:solidFill>
            </a:endParaRPr>
          </a:p>
        </p:txBody>
      </p:sp>
      <p:pic>
        <p:nvPicPr>
          <p:cNvPr id="5" name="Picture 4"/>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9490766" y="431191"/>
            <a:ext cx="1897383" cy="1897383"/>
          </a:xfrm>
          <a:prstGeom prst="rect">
            <a:avLst/>
          </a:prstGeom>
        </p:spPr>
      </p:pic>
      <p:sp>
        <p:nvSpPr>
          <p:cNvPr id="6" name="Title 2"/>
          <p:cNvSpPr txBox="1">
            <a:spLocks/>
          </p:cNvSpPr>
          <p:nvPr/>
        </p:nvSpPr>
        <p:spPr>
          <a:xfrm>
            <a:off x="3961167" y="4048690"/>
            <a:ext cx="3323102" cy="768676"/>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n-US" sz="2000" dirty="0" smtClean="0">
                <a:solidFill>
                  <a:schemeClr val="tx2"/>
                </a:solidFill>
              </a:rPr>
              <a:t>Faezeh Zamiri</a:t>
            </a:r>
            <a:endParaRPr lang="en-US" sz="2000" dirty="0">
              <a:solidFill>
                <a:schemeClr val="tx2"/>
              </a:solidFill>
            </a:endParaRPr>
          </a:p>
        </p:txBody>
      </p:sp>
      <p:pic>
        <p:nvPicPr>
          <p:cNvPr id="7" name="Picture 6"/>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686860" y="633492"/>
            <a:ext cx="1492780" cy="1492780"/>
          </a:xfrm>
          <a:prstGeom prst="ellipse">
            <a:avLst/>
          </a:prstGeom>
          <a:ln>
            <a:noFill/>
          </a:ln>
          <a:effectLst>
            <a:softEdge rad="31750"/>
          </a:effectLst>
        </p:spPr>
      </p:pic>
      <p:sp>
        <p:nvSpPr>
          <p:cNvPr id="8" name="Title 2"/>
          <p:cNvSpPr txBox="1">
            <a:spLocks/>
          </p:cNvSpPr>
          <p:nvPr/>
        </p:nvSpPr>
        <p:spPr>
          <a:xfrm>
            <a:off x="477062" y="1549765"/>
            <a:ext cx="10291313" cy="7686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lnSpc>
                <a:spcPct val="150000"/>
              </a:lnSpc>
            </a:pPr>
            <a:r>
              <a:rPr lang="en-US" sz="2000" dirty="0" smtClean="0">
                <a:solidFill>
                  <a:schemeClr val="tx2"/>
                </a:solidFill>
              </a:rPr>
              <a:t>University of Tehran</a:t>
            </a:r>
          </a:p>
          <a:p>
            <a:pPr algn="ctr">
              <a:lnSpc>
                <a:spcPct val="150000"/>
              </a:lnSpc>
            </a:pPr>
            <a:r>
              <a:rPr lang="en-US" sz="2000" dirty="0" smtClean="0">
                <a:solidFill>
                  <a:schemeClr val="tx2"/>
                </a:solidFill>
              </a:rPr>
              <a:t>College of Engineering</a:t>
            </a:r>
          </a:p>
          <a:p>
            <a:pPr algn="ctr">
              <a:lnSpc>
                <a:spcPct val="150000"/>
              </a:lnSpc>
            </a:pPr>
            <a:r>
              <a:rPr lang="en-US" sz="2000" dirty="0" smtClean="0">
                <a:solidFill>
                  <a:schemeClr val="tx2"/>
                </a:solidFill>
              </a:rPr>
              <a:t>Faculty of Surveying and Geospatial engineering</a:t>
            </a:r>
          </a:p>
          <a:p>
            <a:pPr algn="ctr">
              <a:lnSpc>
                <a:spcPct val="150000"/>
              </a:lnSpc>
            </a:pPr>
            <a:r>
              <a:rPr lang="en-US" sz="2000" dirty="0" smtClean="0">
                <a:solidFill>
                  <a:schemeClr val="tx2"/>
                </a:solidFill>
              </a:rPr>
              <a:t>Remote Sensing</a:t>
            </a:r>
            <a:endParaRPr lang="en-US" sz="2000" dirty="0">
              <a:solidFill>
                <a:schemeClr val="tx2"/>
              </a:solidFill>
            </a:endParaRPr>
          </a:p>
        </p:txBody>
      </p:sp>
    </p:spTree>
    <p:extLst>
      <p:ext uri="{BB962C8B-B14F-4D97-AF65-F5344CB8AC3E}">
        <p14:creationId xmlns:p14="http://schemas.microsoft.com/office/powerpoint/2010/main" val="1356811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20</a:t>
            </a:fld>
            <a:endParaRPr lang="en-US" noProof="0"/>
          </a:p>
        </p:txBody>
      </p:sp>
      <p:sp>
        <p:nvSpPr>
          <p:cNvPr id="22" name="Title 1"/>
          <p:cNvSpPr>
            <a:spLocks noGrp="1"/>
          </p:cNvSpPr>
          <p:nvPr>
            <p:ph type="title"/>
          </p:nvPr>
        </p:nvSpPr>
        <p:spPr>
          <a:xfrm>
            <a:off x="762000" y="2831932"/>
            <a:ext cx="3833906" cy="1562638"/>
          </a:xfrm>
        </p:spPr>
        <p:txBody>
          <a:bodyPr/>
          <a:lstStyle/>
          <a:p>
            <a:r>
              <a:rPr lang="en-US" dirty="0" smtClean="0"/>
              <a:t>Fabric 2</a:t>
            </a:r>
            <a:endParaRPr lang="en-US" dirty="0"/>
          </a:p>
        </p:txBody>
      </p:sp>
      <p:sp>
        <p:nvSpPr>
          <p:cNvPr id="23" name="Text Placeholder 3"/>
          <p:cNvSpPr>
            <a:spLocks noGrp="1"/>
          </p:cNvSpPr>
          <p:nvPr>
            <p:ph type="body" sz="quarter" idx="18"/>
          </p:nvPr>
        </p:nvSpPr>
        <p:spPr>
          <a:xfrm>
            <a:off x="753356" y="4611758"/>
            <a:ext cx="3842550" cy="1178396"/>
          </a:xfrm>
        </p:spPr>
        <p:txBody>
          <a:bodyPr/>
          <a:lstStyle/>
          <a:p>
            <a:r>
              <a:rPr lang="en-US" dirty="0" smtClean="0"/>
              <a:t>Result of Structured Method</a:t>
            </a:r>
          </a:p>
          <a:p>
            <a:r>
              <a:rPr lang="en-US" dirty="0" smtClean="0"/>
              <a:t>Detector Map</a:t>
            </a:r>
          </a:p>
          <a:p>
            <a:endParaRPr lang="en-US" dirty="0"/>
          </a:p>
        </p:txBody>
      </p:sp>
      <p:sp>
        <p:nvSpPr>
          <p:cNvPr id="24" name="Content Placeholder 5"/>
          <p:cNvSpPr>
            <a:spLocks noGrp="1"/>
          </p:cNvSpPr>
          <p:nvPr>
            <p:ph idx="1"/>
          </p:nvPr>
        </p:nvSpPr>
        <p:spPr>
          <a:xfrm>
            <a:off x="4978237" y="504516"/>
            <a:ext cx="2386123" cy="2569723"/>
          </a:xfrm>
        </p:spPr>
        <p:txBody>
          <a:bodyPr/>
          <a:lstStyle/>
          <a:p>
            <a:r>
              <a:rPr lang="en-US" dirty="0" smtClean="0"/>
              <a:t>CEM</a:t>
            </a:r>
            <a:endParaRPr lang="en-US" dirty="0"/>
          </a:p>
        </p:txBody>
      </p:sp>
      <p:sp>
        <p:nvSpPr>
          <p:cNvPr id="25" name="Text Placeholder 6"/>
          <p:cNvSpPr>
            <a:spLocks noGrp="1"/>
          </p:cNvSpPr>
          <p:nvPr>
            <p:ph type="body" sz="quarter" idx="13"/>
          </p:nvPr>
        </p:nvSpPr>
        <p:spPr>
          <a:xfrm>
            <a:off x="7377484" y="504516"/>
            <a:ext cx="2405614" cy="2569723"/>
          </a:xfrm>
        </p:spPr>
        <p:txBody>
          <a:bodyPr/>
          <a:lstStyle/>
          <a:p>
            <a:r>
              <a:rPr lang="en-US" dirty="0" smtClean="0"/>
              <a:t>ACE</a:t>
            </a:r>
            <a:endParaRPr lang="en-US" dirty="0"/>
          </a:p>
        </p:txBody>
      </p:sp>
      <p:sp>
        <p:nvSpPr>
          <p:cNvPr id="26" name="Text Placeholder 7"/>
          <p:cNvSpPr>
            <a:spLocks noGrp="1"/>
          </p:cNvSpPr>
          <p:nvPr>
            <p:ph type="body" sz="quarter" idx="14"/>
          </p:nvPr>
        </p:nvSpPr>
        <p:spPr>
          <a:xfrm>
            <a:off x="9802994" y="504516"/>
            <a:ext cx="2386123" cy="2569723"/>
          </a:xfrm>
        </p:spPr>
        <p:txBody>
          <a:bodyPr/>
          <a:lstStyle/>
          <a:p>
            <a:r>
              <a:rPr lang="en-US" dirty="0" smtClean="0"/>
              <a:t>S-ACE</a:t>
            </a:r>
            <a:endParaRPr lang="en-US" dirty="0"/>
          </a:p>
        </p:txBody>
      </p:sp>
      <p:sp>
        <p:nvSpPr>
          <p:cNvPr id="27" name="Text Placeholder 8"/>
          <p:cNvSpPr>
            <a:spLocks noGrp="1"/>
          </p:cNvSpPr>
          <p:nvPr>
            <p:ph type="body" sz="quarter" idx="20"/>
          </p:nvPr>
        </p:nvSpPr>
        <p:spPr>
          <a:xfrm>
            <a:off x="4978237" y="3559276"/>
            <a:ext cx="2386123" cy="2569723"/>
          </a:xfrm>
        </p:spPr>
        <p:txBody>
          <a:bodyPr/>
          <a:lstStyle/>
          <a:p>
            <a:r>
              <a:rPr lang="en-US" dirty="0" smtClean="0"/>
              <a:t>GLRT</a:t>
            </a:r>
            <a:endParaRPr lang="en-US" dirty="0"/>
          </a:p>
        </p:txBody>
      </p:sp>
      <p:sp>
        <p:nvSpPr>
          <p:cNvPr id="28" name="Text Placeholder 9"/>
          <p:cNvSpPr>
            <a:spLocks noGrp="1"/>
          </p:cNvSpPr>
          <p:nvPr>
            <p:ph type="body" sz="quarter" idx="21"/>
          </p:nvPr>
        </p:nvSpPr>
        <p:spPr>
          <a:xfrm>
            <a:off x="7377258" y="3559276"/>
            <a:ext cx="2386123" cy="2569723"/>
          </a:xfrm>
        </p:spPr>
        <p:txBody>
          <a:bodyPr/>
          <a:lstStyle/>
          <a:p>
            <a:r>
              <a:rPr lang="en-US" dirty="0"/>
              <a:t>Matched </a:t>
            </a:r>
            <a:r>
              <a:rPr lang="en-US" dirty="0" smtClean="0"/>
              <a:t>Filter</a:t>
            </a:r>
            <a:endParaRPr lang="en-US" dirty="0"/>
          </a:p>
        </p:txBody>
      </p:sp>
      <p:pic>
        <p:nvPicPr>
          <p:cNvPr id="39" name="Picture Placeholder 38"/>
          <p:cNvPicPr>
            <a:picLocks noGrp="1" noChangeAspect="1"/>
          </p:cNvPicPr>
          <p:nvPr>
            <p:ph type="pic" sz="quarter" idx="23"/>
          </p:nvPr>
        </p:nvPicPr>
        <p:blipFill rotWithShape="1">
          <a:blip r:embed="rId2">
            <a:extLst>
              <a:ext uri="{28A0092B-C50C-407E-A947-70E740481C1C}">
                <a14:useLocalDpi xmlns:a14="http://schemas.microsoft.com/office/drawing/2010/main" val="0"/>
              </a:ext>
            </a:extLst>
          </a:blip>
          <a:srcRect l="12500" r="6046"/>
          <a:stretch/>
        </p:blipFill>
        <p:spPr>
          <a:xfrm>
            <a:off x="5087841" y="504516"/>
            <a:ext cx="2279695" cy="2099058"/>
          </a:xfrm>
        </p:spPr>
      </p:pic>
      <p:pic>
        <p:nvPicPr>
          <p:cNvPr id="40" name="Picture Placeholder 39"/>
          <p:cNvPicPr>
            <a:picLocks noGrp="1" noChangeAspect="1"/>
          </p:cNvPicPr>
          <p:nvPr>
            <p:ph type="pic" sz="quarter" idx="24"/>
          </p:nvPr>
        </p:nvPicPr>
        <p:blipFill rotWithShape="1">
          <a:blip r:embed="rId3">
            <a:extLst>
              <a:ext uri="{28A0092B-C50C-407E-A947-70E740481C1C}">
                <a14:useLocalDpi xmlns:a14="http://schemas.microsoft.com/office/drawing/2010/main" val="0"/>
              </a:ext>
            </a:extLst>
          </a:blip>
          <a:srcRect l="12061" t="2055" r="6335" b="19239"/>
          <a:stretch/>
        </p:blipFill>
        <p:spPr>
          <a:xfrm>
            <a:off x="7473964" y="573527"/>
            <a:ext cx="2283877" cy="1652088"/>
          </a:xfrm>
        </p:spPr>
      </p:pic>
      <p:pic>
        <p:nvPicPr>
          <p:cNvPr id="41" name="Picture Placeholder 40"/>
          <p:cNvPicPr>
            <a:picLocks noGrp="1" noChangeAspect="1"/>
          </p:cNvPicPr>
          <p:nvPr>
            <p:ph type="pic" sz="quarter" idx="25"/>
          </p:nvPr>
        </p:nvPicPr>
        <p:blipFill rotWithShape="1">
          <a:blip r:embed="rId4">
            <a:extLst>
              <a:ext uri="{28A0092B-C50C-407E-A947-70E740481C1C}">
                <a14:useLocalDpi xmlns:a14="http://schemas.microsoft.com/office/drawing/2010/main" val="0"/>
              </a:ext>
            </a:extLst>
          </a:blip>
          <a:srcRect l="12533" t="22403" r="5658" b="24993"/>
          <a:stretch/>
        </p:blipFill>
        <p:spPr>
          <a:xfrm>
            <a:off x="9879578" y="1001954"/>
            <a:ext cx="2291671" cy="1104181"/>
          </a:xfrm>
        </p:spPr>
      </p:pic>
      <p:pic>
        <p:nvPicPr>
          <p:cNvPr id="42" name="Picture Placeholder 41"/>
          <p:cNvPicPr>
            <a:picLocks noGrp="1" noChangeAspect="1"/>
          </p:cNvPicPr>
          <p:nvPr>
            <p:ph type="pic" sz="quarter" idx="26"/>
          </p:nvPr>
        </p:nvPicPr>
        <p:blipFill rotWithShape="1">
          <a:blip r:embed="rId5">
            <a:extLst>
              <a:ext uri="{28A0092B-C50C-407E-A947-70E740481C1C}">
                <a14:useLocalDpi xmlns:a14="http://schemas.microsoft.com/office/drawing/2010/main" val="0"/>
              </a:ext>
            </a:extLst>
          </a:blip>
          <a:srcRect l="12500" t="22970" r="6859" b="25659"/>
          <a:stretch/>
        </p:blipFill>
        <p:spPr>
          <a:xfrm>
            <a:off x="5078101" y="3884217"/>
            <a:ext cx="2256932" cy="1078302"/>
          </a:xfrm>
        </p:spPr>
      </p:pic>
      <p:pic>
        <p:nvPicPr>
          <p:cNvPr id="43" name="Picture Placeholder 42"/>
          <p:cNvPicPr>
            <a:picLocks noGrp="1" noChangeAspect="1"/>
          </p:cNvPicPr>
          <p:nvPr>
            <p:ph type="pic" sz="quarter" idx="27"/>
          </p:nvPr>
        </p:nvPicPr>
        <p:blipFill rotWithShape="1">
          <a:blip r:embed="rId6">
            <a:extLst>
              <a:ext uri="{28A0092B-C50C-407E-A947-70E740481C1C}">
                <a14:useLocalDpi xmlns:a14="http://schemas.microsoft.com/office/drawing/2010/main" val="0"/>
              </a:ext>
            </a:extLst>
          </a:blip>
          <a:srcRect l="12500" t="25437" r="5708" b="25659"/>
          <a:stretch/>
        </p:blipFill>
        <p:spPr>
          <a:xfrm>
            <a:off x="7487148" y="3910096"/>
            <a:ext cx="2289131" cy="1026544"/>
          </a:xfrm>
        </p:spPr>
      </p:pic>
    </p:spTree>
    <p:extLst>
      <p:ext uri="{BB962C8B-B14F-4D97-AF65-F5344CB8AC3E}">
        <p14:creationId xmlns:p14="http://schemas.microsoft.com/office/powerpoint/2010/main" val="873090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21</a:t>
            </a:fld>
            <a:endParaRPr lang="en-US" noProof="0"/>
          </a:p>
        </p:txBody>
      </p:sp>
      <p:sp>
        <p:nvSpPr>
          <p:cNvPr id="16" name="Title 1"/>
          <p:cNvSpPr>
            <a:spLocks noGrp="1"/>
          </p:cNvSpPr>
          <p:nvPr>
            <p:ph type="title"/>
          </p:nvPr>
        </p:nvSpPr>
        <p:spPr>
          <a:xfrm>
            <a:off x="762000" y="2831932"/>
            <a:ext cx="3833906" cy="1562638"/>
          </a:xfrm>
        </p:spPr>
        <p:txBody>
          <a:bodyPr/>
          <a:lstStyle/>
          <a:p>
            <a:r>
              <a:rPr lang="en-US" dirty="0" smtClean="0"/>
              <a:t>Fabric 2</a:t>
            </a:r>
            <a:endParaRPr lang="en-US" dirty="0"/>
          </a:p>
        </p:txBody>
      </p:sp>
      <p:sp>
        <p:nvSpPr>
          <p:cNvPr id="17" name="Text Placeholder 3"/>
          <p:cNvSpPr>
            <a:spLocks noGrp="1"/>
          </p:cNvSpPr>
          <p:nvPr>
            <p:ph type="body" sz="quarter" idx="18"/>
          </p:nvPr>
        </p:nvSpPr>
        <p:spPr>
          <a:xfrm>
            <a:off x="762000" y="4573117"/>
            <a:ext cx="3842550" cy="1178396"/>
          </a:xfrm>
        </p:spPr>
        <p:txBody>
          <a:bodyPr/>
          <a:lstStyle/>
          <a:p>
            <a:r>
              <a:rPr lang="en-US" dirty="0" smtClean="0"/>
              <a:t>Result of Unstructured Method</a:t>
            </a:r>
          </a:p>
          <a:p>
            <a:r>
              <a:rPr lang="en-US" dirty="0"/>
              <a:t>Detector Map</a:t>
            </a:r>
          </a:p>
          <a:p>
            <a:endParaRPr lang="en-US" dirty="0"/>
          </a:p>
        </p:txBody>
      </p:sp>
      <p:sp>
        <p:nvSpPr>
          <p:cNvPr id="18" name="Text Placeholder 6"/>
          <p:cNvSpPr>
            <a:spLocks noGrp="1"/>
          </p:cNvSpPr>
          <p:nvPr>
            <p:ph type="body" sz="quarter" idx="13"/>
          </p:nvPr>
        </p:nvSpPr>
        <p:spPr>
          <a:xfrm>
            <a:off x="4977442" y="1768416"/>
            <a:ext cx="3390181" cy="3273136"/>
          </a:xfrm>
        </p:spPr>
        <p:txBody>
          <a:bodyPr/>
          <a:lstStyle/>
          <a:p>
            <a:r>
              <a:rPr lang="en-US" dirty="0" smtClean="0"/>
              <a:t>AMSD</a:t>
            </a:r>
            <a:endParaRPr lang="en-US" dirty="0"/>
          </a:p>
        </p:txBody>
      </p:sp>
      <p:sp>
        <p:nvSpPr>
          <p:cNvPr id="19" name="Text Placeholder 7"/>
          <p:cNvSpPr>
            <a:spLocks noGrp="1"/>
          </p:cNvSpPr>
          <p:nvPr>
            <p:ph type="body" sz="quarter" idx="14"/>
          </p:nvPr>
        </p:nvSpPr>
        <p:spPr>
          <a:xfrm>
            <a:off x="8523593" y="1768416"/>
            <a:ext cx="3494265" cy="3273136"/>
          </a:xfrm>
        </p:spPr>
        <p:txBody>
          <a:bodyPr/>
          <a:lstStyle/>
          <a:p>
            <a:r>
              <a:rPr lang="en-US" dirty="0" smtClean="0"/>
              <a:t>OSP</a:t>
            </a:r>
            <a:endParaRPr lang="en-US" dirty="0"/>
          </a:p>
        </p:txBody>
      </p:sp>
      <p:sp>
        <p:nvSpPr>
          <p:cNvPr id="22" name="TextBox 21"/>
          <p:cNvSpPr txBox="1"/>
          <p:nvPr/>
        </p:nvSpPr>
        <p:spPr>
          <a:xfrm>
            <a:off x="4898783" y="5320287"/>
            <a:ext cx="6689480" cy="1477328"/>
          </a:xfrm>
          <a:prstGeom prst="rect">
            <a:avLst/>
          </a:prstGeom>
          <a:noFill/>
        </p:spPr>
        <p:txBody>
          <a:bodyPr wrap="square" rtlCol="0">
            <a:spAutoFit/>
          </a:bodyPr>
          <a:lstStyle/>
          <a:p>
            <a:pPr algn="just"/>
            <a:r>
              <a:rPr lang="en-US" dirty="0" smtClean="0"/>
              <a:t>In Unstructured method, first of all estimate number of  endmembers</a:t>
            </a:r>
          </a:p>
          <a:p>
            <a:pPr algn="just"/>
            <a:r>
              <a:rPr lang="en-US" dirty="0" smtClean="0"/>
              <a:t> with HFC ,that is  36 , then calculate </a:t>
            </a:r>
            <a:r>
              <a:rPr lang="en-US" dirty="0"/>
              <a:t>matrix </a:t>
            </a:r>
            <a:r>
              <a:rPr lang="en-US" dirty="0" smtClean="0"/>
              <a:t>of background  endmembers with ATGP and  finally use AMSD and OSP to target detection.</a:t>
            </a:r>
            <a:endParaRPr lang="en-US" dirty="0"/>
          </a:p>
          <a:p>
            <a:endParaRPr lang="en-US" dirty="0"/>
          </a:p>
        </p:txBody>
      </p:sp>
      <p:pic>
        <p:nvPicPr>
          <p:cNvPr id="25" name="Picture Placeholder 24"/>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2500" t="24194" r="6556" b="29545"/>
          <a:stretch/>
        </p:blipFill>
        <p:spPr>
          <a:xfrm>
            <a:off x="8523593" y="2156604"/>
            <a:ext cx="3501796" cy="1500996"/>
          </a:xfrm>
        </p:spPr>
      </p:pic>
      <p:pic>
        <p:nvPicPr>
          <p:cNvPr id="26" name="Picture Placeholder 25"/>
          <p:cNvPicPr>
            <a:picLocks noGrp="1" noChangeAspect="1"/>
          </p:cNvPicPr>
          <p:nvPr>
            <p:ph type="pic" sz="quarter" idx="25"/>
          </p:nvPr>
        </p:nvPicPr>
        <p:blipFill rotWithShape="1">
          <a:blip r:embed="rId3">
            <a:extLst>
              <a:ext uri="{28A0092B-C50C-407E-A947-70E740481C1C}">
                <a14:useLocalDpi xmlns:a14="http://schemas.microsoft.com/office/drawing/2010/main" val="0"/>
              </a:ext>
            </a:extLst>
          </a:blip>
          <a:srcRect l="12533" t="23757" r="9843" b="27861"/>
          <a:stretch/>
        </p:blipFill>
        <p:spPr>
          <a:xfrm>
            <a:off x="4991774" y="2156604"/>
            <a:ext cx="3358596" cy="1570007"/>
          </a:xfrm>
        </p:spPr>
      </p:pic>
    </p:spTree>
    <p:extLst>
      <p:ext uri="{BB962C8B-B14F-4D97-AF65-F5344CB8AC3E}">
        <p14:creationId xmlns:p14="http://schemas.microsoft.com/office/powerpoint/2010/main" val="521523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D2E340-0663-474B-992C-9192B5C45E57}" type="slidenum">
              <a:rPr lang="en-US" noProof="0" smtClean="0"/>
              <a:t>22</a:t>
            </a:fld>
            <a:endParaRPr lang="en-US" noProof="0"/>
          </a:p>
        </p:txBody>
      </p:sp>
      <p:sp>
        <p:nvSpPr>
          <p:cNvPr id="3" name="Title 1"/>
          <p:cNvSpPr txBox="1">
            <a:spLocks/>
          </p:cNvSpPr>
          <p:nvPr/>
        </p:nvSpPr>
        <p:spPr>
          <a:xfrm>
            <a:off x="-743760" y="165738"/>
            <a:ext cx="3833906" cy="1562638"/>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r>
              <a:rPr lang="en-US" dirty="0" smtClean="0"/>
              <a:t>Fabric 2</a:t>
            </a:r>
            <a:endParaRPr lang="en-US" dirty="0"/>
          </a:p>
        </p:txBody>
      </p:sp>
      <p:sp>
        <p:nvSpPr>
          <p:cNvPr id="4" name="Text Placeholder 3"/>
          <p:cNvSpPr txBox="1">
            <a:spLocks/>
          </p:cNvSpPr>
          <p:nvPr/>
        </p:nvSpPr>
        <p:spPr>
          <a:xfrm>
            <a:off x="227162" y="5790154"/>
            <a:ext cx="6924136" cy="1178396"/>
          </a:xfrm>
          <a:prstGeom prst="rect">
            <a:avLst/>
          </a:prstGeom>
        </p:spPr>
        <p:txBody>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smtClean="0"/>
              <a:t>ROC curve of Fabric 2 data for 1000 different thresholds </a:t>
            </a:r>
          </a:p>
          <a:p>
            <a:r>
              <a:rPr lang="en-US" dirty="0" smtClean="0"/>
              <a:t>The AUC of each curve calculated</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58133998"/>
              </p:ext>
            </p:extLst>
          </p:nvPr>
        </p:nvGraphicFramePr>
        <p:xfrm>
          <a:off x="9654451" y="1914443"/>
          <a:ext cx="1956280" cy="2961640"/>
        </p:xfrm>
        <a:graphic>
          <a:graphicData uri="http://schemas.openxmlformats.org/drawingml/2006/table">
            <a:tbl>
              <a:tblPr firstRow="1" bandRow="1">
                <a:tableStyleId>{5C22544A-7EE6-4342-B048-85BDC9FD1C3A}</a:tableStyleId>
              </a:tblPr>
              <a:tblGrid>
                <a:gridCol w="978140"/>
                <a:gridCol w="978140"/>
              </a:tblGrid>
              <a:tr h="0">
                <a:tc>
                  <a:txBody>
                    <a:bodyPr/>
                    <a:lstStyle/>
                    <a:p>
                      <a:pPr algn="ctr"/>
                      <a:r>
                        <a:rPr lang="en-US" dirty="0" smtClean="0"/>
                        <a:t>Method</a:t>
                      </a:r>
                      <a:endParaRPr lang="en-US" dirty="0"/>
                    </a:p>
                  </a:txBody>
                  <a:tcPr/>
                </a:tc>
                <a:tc>
                  <a:txBody>
                    <a:bodyPr/>
                    <a:lstStyle/>
                    <a:p>
                      <a:pPr algn="ctr"/>
                      <a:r>
                        <a:rPr lang="en-US" dirty="0" smtClean="0"/>
                        <a:t>AUC</a:t>
                      </a:r>
                      <a:endParaRPr lang="en-US" dirty="0"/>
                    </a:p>
                  </a:txBody>
                  <a:tcPr/>
                </a:tc>
              </a:tr>
              <a:tr h="370840">
                <a:tc>
                  <a:txBody>
                    <a:bodyPr/>
                    <a:lstStyle/>
                    <a:p>
                      <a:pPr algn="ctr"/>
                      <a:r>
                        <a:rPr lang="en-US" dirty="0" smtClean="0"/>
                        <a:t>CEM</a:t>
                      </a:r>
                    </a:p>
                  </a:txBody>
                  <a:tcPr/>
                </a:tc>
                <a:tc>
                  <a:txBody>
                    <a:bodyPr/>
                    <a:lstStyle/>
                    <a:p>
                      <a:pPr algn="ctr"/>
                      <a:r>
                        <a:rPr lang="en-US" dirty="0" smtClean="0"/>
                        <a:t>0.998</a:t>
                      </a:r>
                      <a:endParaRPr lang="en-US" dirty="0"/>
                    </a:p>
                  </a:txBody>
                  <a:tcPr/>
                </a:tc>
              </a:tr>
              <a:tr h="370840">
                <a:tc>
                  <a:txBody>
                    <a:bodyPr/>
                    <a:lstStyle/>
                    <a:p>
                      <a:pPr algn="ctr"/>
                      <a:r>
                        <a:rPr lang="en-US" dirty="0" smtClean="0"/>
                        <a:t>ACE</a:t>
                      </a:r>
                      <a:endParaRPr lang="en-US" dirty="0"/>
                    </a:p>
                  </a:txBody>
                  <a:tcPr/>
                </a:tc>
                <a:tc>
                  <a:txBody>
                    <a:bodyPr/>
                    <a:lstStyle/>
                    <a:p>
                      <a:pPr algn="ctr"/>
                      <a:r>
                        <a:rPr lang="en-US" dirty="0" smtClean="0"/>
                        <a:t>0.975</a:t>
                      </a:r>
                      <a:endParaRPr lang="en-US" dirty="0"/>
                    </a:p>
                  </a:txBody>
                  <a:tcPr/>
                </a:tc>
              </a:tr>
              <a:tr h="370840">
                <a:tc>
                  <a:txBody>
                    <a:bodyPr/>
                    <a:lstStyle/>
                    <a:p>
                      <a:pPr algn="ctr"/>
                      <a:r>
                        <a:rPr lang="en-US" dirty="0" smtClean="0"/>
                        <a:t>SACE</a:t>
                      </a:r>
                      <a:endParaRPr lang="en-US" dirty="0"/>
                    </a:p>
                  </a:txBody>
                  <a:tcPr/>
                </a:tc>
                <a:tc>
                  <a:txBody>
                    <a:bodyPr/>
                    <a:lstStyle/>
                    <a:p>
                      <a:pPr algn="ctr"/>
                      <a:r>
                        <a:rPr lang="en-US" dirty="0" smtClean="0"/>
                        <a:t>0.998</a:t>
                      </a:r>
                      <a:endParaRPr lang="en-US" dirty="0"/>
                    </a:p>
                  </a:txBody>
                  <a:tcPr/>
                </a:tc>
              </a:tr>
              <a:tr h="370840">
                <a:tc>
                  <a:txBody>
                    <a:bodyPr/>
                    <a:lstStyle/>
                    <a:p>
                      <a:pPr algn="ctr"/>
                      <a:r>
                        <a:rPr lang="en-US" dirty="0" smtClean="0"/>
                        <a:t>MF</a:t>
                      </a:r>
                      <a:endParaRPr lang="en-US" dirty="0"/>
                    </a:p>
                  </a:txBody>
                  <a:tcPr/>
                </a:tc>
                <a:tc>
                  <a:txBody>
                    <a:bodyPr/>
                    <a:lstStyle/>
                    <a:p>
                      <a:pPr algn="ctr"/>
                      <a:r>
                        <a:rPr lang="en-US" dirty="0" smtClean="0"/>
                        <a:t>0.999</a:t>
                      </a:r>
                      <a:endParaRPr lang="en-US" dirty="0"/>
                    </a:p>
                  </a:txBody>
                  <a:tcPr/>
                </a:tc>
              </a:tr>
              <a:tr h="370840">
                <a:tc>
                  <a:txBody>
                    <a:bodyPr/>
                    <a:lstStyle/>
                    <a:p>
                      <a:pPr algn="ctr"/>
                      <a:r>
                        <a:rPr lang="en-US" dirty="0" smtClean="0"/>
                        <a:t>GLRT</a:t>
                      </a:r>
                      <a:endParaRPr lang="en-US" dirty="0"/>
                    </a:p>
                  </a:txBody>
                  <a:tcPr/>
                </a:tc>
                <a:tc>
                  <a:txBody>
                    <a:bodyPr/>
                    <a:lstStyle/>
                    <a:p>
                      <a:pPr algn="ctr"/>
                      <a:r>
                        <a:rPr lang="en-US" dirty="0" smtClean="0"/>
                        <a:t>0.975</a:t>
                      </a:r>
                      <a:endParaRPr lang="en-US" dirty="0"/>
                    </a:p>
                  </a:txBody>
                  <a:tcPr/>
                </a:tc>
              </a:tr>
              <a:tr h="370840">
                <a:tc>
                  <a:txBody>
                    <a:bodyPr/>
                    <a:lstStyle/>
                    <a:p>
                      <a:pPr algn="ctr"/>
                      <a:r>
                        <a:rPr lang="en-US" dirty="0" smtClean="0"/>
                        <a:t>OSP</a:t>
                      </a:r>
                      <a:endParaRPr lang="en-US" dirty="0"/>
                    </a:p>
                  </a:txBody>
                  <a:tcPr/>
                </a:tc>
                <a:tc>
                  <a:txBody>
                    <a:bodyPr/>
                    <a:lstStyle/>
                    <a:p>
                      <a:pPr algn="ctr"/>
                      <a:r>
                        <a:rPr lang="en-US" dirty="0" smtClean="0"/>
                        <a:t>0.935</a:t>
                      </a:r>
                      <a:endParaRPr lang="en-US" dirty="0"/>
                    </a:p>
                  </a:txBody>
                  <a:tcPr/>
                </a:tc>
              </a:tr>
              <a:tr h="370840">
                <a:tc>
                  <a:txBody>
                    <a:bodyPr/>
                    <a:lstStyle/>
                    <a:p>
                      <a:pPr algn="ctr"/>
                      <a:r>
                        <a:rPr lang="en-US" dirty="0" smtClean="0"/>
                        <a:t>AMSD</a:t>
                      </a:r>
                      <a:endParaRPr lang="en-US" dirty="0"/>
                    </a:p>
                  </a:txBody>
                  <a:tcPr/>
                </a:tc>
                <a:tc>
                  <a:txBody>
                    <a:bodyPr/>
                    <a:lstStyle/>
                    <a:p>
                      <a:pPr algn="ctr"/>
                      <a:r>
                        <a:rPr lang="en-US" dirty="0" smtClean="0"/>
                        <a:t>0.871</a:t>
                      </a:r>
                      <a:endParaRPr lang="en-US" dirty="0"/>
                    </a:p>
                  </a:txBody>
                  <a:tcPr/>
                </a:tc>
              </a:tr>
            </a:tbl>
          </a:graphicData>
        </a:graphic>
      </p:graphicFrame>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2078" y="827990"/>
            <a:ext cx="10532402" cy="5134546"/>
          </a:xfrm>
          <a:prstGeom prst="rect">
            <a:avLst/>
          </a:prstGeom>
        </p:spPr>
      </p:pic>
    </p:spTree>
    <p:extLst>
      <p:ext uri="{BB962C8B-B14F-4D97-AF65-F5344CB8AC3E}">
        <p14:creationId xmlns:p14="http://schemas.microsoft.com/office/powerpoint/2010/main" val="1855379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23</a:t>
            </a:fld>
            <a:endParaRPr lang="en-US" noProof="0"/>
          </a:p>
        </p:txBody>
      </p:sp>
      <p:sp>
        <p:nvSpPr>
          <p:cNvPr id="22" name="Title 1"/>
          <p:cNvSpPr>
            <a:spLocks noGrp="1"/>
          </p:cNvSpPr>
          <p:nvPr>
            <p:ph type="title"/>
          </p:nvPr>
        </p:nvSpPr>
        <p:spPr>
          <a:xfrm>
            <a:off x="762000" y="2831932"/>
            <a:ext cx="3833906" cy="1562638"/>
          </a:xfrm>
        </p:spPr>
        <p:txBody>
          <a:bodyPr/>
          <a:lstStyle/>
          <a:p>
            <a:r>
              <a:rPr lang="en-US" dirty="0" smtClean="0"/>
              <a:t>Fabric </a:t>
            </a:r>
            <a:r>
              <a:rPr lang="en-US" dirty="0"/>
              <a:t>3</a:t>
            </a:r>
          </a:p>
        </p:txBody>
      </p:sp>
      <p:sp>
        <p:nvSpPr>
          <p:cNvPr id="23" name="Text Placeholder 3"/>
          <p:cNvSpPr>
            <a:spLocks noGrp="1"/>
          </p:cNvSpPr>
          <p:nvPr>
            <p:ph type="body" sz="quarter" idx="18"/>
          </p:nvPr>
        </p:nvSpPr>
        <p:spPr>
          <a:xfrm>
            <a:off x="753356" y="4611758"/>
            <a:ext cx="3842550" cy="1178396"/>
          </a:xfrm>
        </p:spPr>
        <p:txBody>
          <a:bodyPr/>
          <a:lstStyle/>
          <a:p>
            <a:r>
              <a:rPr lang="en-US" dirty="0" smtClean="0"/>
              <a:t>Result of Structured Method</a:t>
            </a:r>
          </a:p>
          <a:p>
            <a:r>
              <a:rPr lang="en-US" dirty="0" smtClean="0"/>
              <a:t>Detector Map</a:t>
            </a:r>
          </a:p>
          <a:p>
            <a:endParaRPr lang="en-US" dirty="0"/>
          </a:p>
        </p:txBody>
      </p:sp>
      <p:sp>
        <p:nvSpPr>
          <p:cNvPr id="24" name="Content Placeholder 5"/>
          <p:cNvSpPr>
            <a:spLocks noGrp="1"/>
          </p:cNvSpPr>
          <p:nvPr>
            <p:ph idx="1"/>
          </p:nvPr>
        </p:nvSpPr>
        <p:spPr>
          <a:xfrm>
            <a:off x="4978237" y="504516"/>
            <a:ext cx="2386123" cy="2569723"/>
          </a:xfrm>
        </p:spPr>
        <p:txBody>
          <a:bodyPr/>
          <a:lstStyle/>
          <a:p>
            <a:r>
              <a:rPr lang="en-US" dirty="0" smtClean="0"/>
              <a:t>CEM</a:t>
            </a:r>
            <a:endParaRPr lang="en-US" dirty="0"/>
          </a:p>
        </p:txBody>
      </p:sp>
      <p:sp>
        <p:nvSpPr>
          <p:cNvPr id="25" name="Text Placeholder 6"/>
          <p:cNvSpPr>
            <a:spLocks noGrp="1"/>
          </p:cNvSpPr>
          <p:nvPr>
            <p:ph type="body" sz="quarter" idx="13"/>
          </p:nvPr>
        </p:nvSpPr>
        <p:spPr>
          <a:xfrm>
            <a:off x="7377484" y="504516"/>
            <a:ext cx="2405614" cy="2569723"/>
          </a:xfrm>
        </p:spPr>
        <p:txBody>
          <a:bodyPr/>
          <a:lstStyle/>
          <a:p>
            <a:r>
              <a:rPr lang="en-US" dirty="0" smtClean="0"/>
              <a:t>ACE</a:t>
            </a:r>
            <a:endParaRPr lang="en-US" dirty="0"/>
          </a:p>
        </p:txBody>
      </p:sp>
      <p:sp>
        <p:nvSpPr>
          <p:cNvPr id="26" name="Text Placeholder 7"/>
          <p:cNvSpPr>
            <a:spLocks noGrp="1"/>
          </p:cNvSpPr>
          <p:nvPr>
            <p:ph type="body" sz="quarter" idx="14"/>
          </p:nvPr>
        </p:nvSpPr>
        <p:spPr>
          <a:xfrm>
            <a:off x="9802994" y="504516"/>
            <a:ext cx="2386123" cy="2569723"/>
          </a:xfrm>
        </p:spPr>
        <p:txBody>
          <a:bodyPr/>
          <a:lstStyle/>
          <a:p>
            <a:r>
              <a:rPr lang="en-US" dirty="0" smtClean="0"/>
              <a:t>S-ACE</a:t>
            </a:r>
            <a:endParaRPr lang="en-US" dirty="0"/>
          </a:p>
        </p:txBody>
      </p:sp>
      <p:sp>
        <p:nvSpPr>
          <p:cNvPr id="27" name="Text Placeholder 8"/>
          <p:cNvSpPr>
            <a:spLocks noGrp="1"/>
          </p:cNvSpPr>
          <p:nvPr>
            <p:ph type="body" sz="quarter" idx="20"/>
          </p:nvPr>
        </p:nvSpPr>
        <p:spPr>
          <a:xfrm>
            <a:off x="4978237" y="3559276"/>
            <a:ext cx="2386123" cy="2569723"/>
          </a:xfrm>
        </p:spPr>
        <p:txBody>
          <a:bodyPr/>
          <a:lstStyle/>
          <a:p>
            <a:r>
              <a:rPr lang="en-US" dirty="0" smtClean="0"/>
              <a:t>GLRT</a:t>
            </a:r>
            <a:endParaRPr lang="en-US" dirty="0"/>
          </a:p>
        </p:txBody>
      </p:sp>
      <p:sp>
        <p:nvSpPr>
          <p:cNvPr id="28" name="Text Placeholder 9"/>
          <p:cNvSpPr>
            <a:spLocks noGrp="1"/>
          </p:cNvSpPr>
          <p:nvPr>
            <p:ph type="body" sz="quarter" idx="21"/>
          </p:nvPr>
        </p:nvSpPr>
        <p:spPr>
          <a:xfrm>
            <a:off x="7377258" y="3559276"/>
            <a:ext cx="2612131" cy="2569723"/>
          </a:xfrm>
        </p:spPr>
        <p:txBody>
          <a:bodyPr/>
          <a:lstStyle/>
          <a:p>
            <a:r>
              <a:rPr lang="en-US" dirty="0"/>
              <a:t>Matched </a:t>
            </a:r>
            <a:r>
              <a:rPr lang="en-US" dirty="0" smtClean="0"/>
              <a:t>Filter</a:t>
            </a:r>
            <a:endParaRPr lang="en-US" dirty="0"/>
          </a:p>
        </p:txBody>
      </p:sp>
      <p:pic>
        <p:nvPicPr>
          <p:cNvPr id="8" name="Picture Placeholder 7"/>
          <p:cNvPicPr>
            <a:picLocks noGrp="1" noChangeAspect="1"/>
          </p:cNvPicPr>
          <p:nvPr>
            <p:ph type="pic" sz="quarter" idx="23"/>
          </p:nvPr>
        </p:nvPicPr>
        <p:blipFill rotWithShape="1">
          <a:blip r:embed="rId2">
            <a:extLst>
              <a:ext uri="{28A0092B-C50C-407E-A947-70E740481C1C}">
                <a14:useLocalDpi xmlns:a14="http://schemas.microsoft.com/office/drawing/2010/main" val="0"/>
              </a:ext>
            </a:extLst>
          </a:blip>
          <a:srcRect l="12500" r="5836" b="25072"/>
          <a:stretch/>
        </p:blipFill>
        <p:spPr>
          <a:xfrm>
            <a:off x="4985008" y="504516"/>
            <a:ext cx="2450961" cy="1686593"/>
          </a:xfrm>
        </p:spPr>
      </p:pic>
      <p:pic>
        <p:nvPicPr>
          <p:cNvPr id="9" name="Picture Placeholder 8"/>
          <p:cNvPicPr>
            <a:picLocks noGrp="1" noChangeAspect="1"/>
          </p:cNvPicPr>
          <p:nvPr>
            <p:ph type="pic" sz="quarter" idx="24"/>
          </p:nvPr>
        </p:nvPicPr>
        <p:blipFill rotWithShape="1">
          <a:blip r:embed="rId3">
            <a:extLst>
              <a:ext uri="{28A0092B-C50C-407E-A947-70E740481C1C}">
                <a14:useLocalDpi xmlns:a14="http://schemas.microsoft.com/office/drawing/2010/main" val="0"/>
              </a:ext>
            </a:extLst>
          </a:blip>
          <a:srcRect l="12500" r="7716" b="25072"/>
          <a:stretch/>
        </p:blipFill>
        <p:spPr>
          <a:xfrm>
            <a:off x="7413730" y="504516"/>
            <a:ext cx="2394503" cy="1686593"/>
          </a:xfrm>
        </p:spPr>
      </p:pic>
      <p:pic>
        <p:nvPicPr>
          <p:cNvPr id="10" name="Picture Placeholder 9"/>
          <p:cNvPicPr>
            <a:picLocks noGrp="1" noChangeAspect="1"/>
          </p:cNvPicPr>
          <p:nvPr>
            <p:ph type="pic" sz="quarter" idx="25"/>
          </p:nvPr>
        </p:nvPicPr>
        <p:blipFill rotWithShape="1">
          <a:blip r:embed="rId4">
            <a:extLst>
              <a:ext uri="{28A0092B-C50C-407E-A947-70E740481C1C}">
                <a14:useLocalDpi xmlns:a14="http://schemas.microsoft.com/office/drawing/2010/main" val="0"/>
              </a:ext>
            </a:extLst>
          </a:blip>
          <a:srcRect l="12533" r="6310" b="26221"/>
          <a:stretch/>
        </p:blipFill>
        <p:spPr>
          <a:xfrm>
            <a:off x="9802993" y="504516"/>
            <a:ext cx="2437889" cy="1660714"/>
          </a:xfrm>
        </p:spPr>
      </p:pic>
      <p:pic>
        <p:nvPicPr>
          <p:cNvPr id="12" name="Picture Placeholder 11"/>
          <p:cNvPicPr>
            <a:picLocks noGrp="1" noChangeAspect="1"/>
          </p:cNvPicPr>
          <p:nvPr>
            <p:ph type="pic" sz="quarter" idx="27"/>
          </p:nvPr>
        </p:nvPicPr>
        <p:blipFill rotWithShape="1">
          <a:blip r:embed="rId5">
            <a:extLst>
              <a:ext uri="{28A0092B-C50C-407E-A947-70E740481C1C}">
                <a14:useLocalDpi xmlns:a14="http://schemas.microsoft.com/office/drawing/2010/main" val="0"/>
              </a:ext>
            </a:extLst>
          </a:blip>
          <a:srcRect l="12500" r="5056" b="29593"/>
          <a:stretch/>
        </p:blipFill>
        <p:spPr>
          <a:xfrm>
            <a:off x="7435969" y="3596020"/>
            <a:ext cx="2474363" cy="1584822"/>
          </a:xfrm>
        </p:spPr>
      </p:pic>
      <p:pic>
        <p:nvPicPr>
          <p:cNvPr id="11" name="Picture Placeholder 10"/>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l="12500" r="7560" b="28504"/>
          <a:stretch/>
        </p:blipFill>
        <p:spPr>
          <a:xfrm>
            <a:off x="4985009" y="3583761"/>
            <a:ext cx="2399202" cy="1609341"/>
          </a:xfrm>
        </p:spPr>
      </p:pic>
    </p:spTree>
    <p:extLst>
      <p:ext uri="{BB962C8B-B14F-4D97-AF65-F5344CB8AC3E}">
        <p14:creationId xmlns:p14="http://schemas.microsoft.com/office/powerpoint/2010/main" val="3955415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24</a:t>
            </a:fld>
            <a:endParaRPr lang="en-US" noProof="0"/>
          </a:p>
        </p:txBody>
      </p:sp>
      <p:sp>
        <p:nvSpPr>
          <p:cNvPr id="16" name="Title 1"/>
          <p:cNvSpPr>
            <a:spLocks noGrp="1"/>
          </p:cNvSpPr>
          <p:nvPr>
            <p:ph type="title"/>
          </p:nvPr>
        </p:nvSpPr>
        <p:spPr>
          <a:xfrm>
            <a:off x="762000" y="2831932"/>
            <a:ext cx="3833906" cy="1562638"/>
          </a:xfrm>
        </p:spPr>
        <p:txBody>
          <a:bodyPr/>
          <a:lstStyle/>
          <a:p>
            <a:r>
              <a:rPr lang="en-US" dirty="0" smtClean="0"/>
              <a:t>Fabric </a:t>
            </a:r>
            <a:r>
              <a:rPr lang="en-US" dirty="0"/>
              <a:t>3</a:t>
            </a:r>
          </a:p>
        </p:txBody>
      </p:sp>
      <p:sp>
        <p:nvSpPr>
          <p:cNvPr id="17" name="Text Placeholder 3"/>
          <p:cNvSpPr>
            <a:spLocks noGrp="1"/>
          </p:cNvSpPr>
          <p:nvPr>
            <p:ph type="body" sz="quarter" idx="18"/>
          </p:nvPr>
        </p:nvSpPr>
        <p:spPr>
          <a:xfrm>
            <a:off x="762000" y="4573117"/>
            <a:ext cx="3842550" cy="1178396"/>
          </a:xfrm>
        </p:spPr>
        <p:txBody>
          <a:bodyPr/>
          <a:lstStyle/>
          <a:p>
            <a:r>
              <a:rPr lang="en-US" dirty="0" smtClean="0"/>
              <a:t>Result of Unstructured Method</a:t>
            </a:r>
          </a:p>
          <a:p>
            <a:r>
              <a:rPr lang="en-US" dirty="0"/>
              <a:t>Detector Map</a:t>
            </a:r>
          </a:p>
          <a:p>
            <a:endParaRPr lang="en-US" dirty="0"/>
          </a:p>
        </p:txBody>
      </p:sp>
      <p:sp>
        <p:nvSpPr>
          <p:cNvPr id="18" name="Text Placeholder 6"/>
          <p:cNvSpPr>
            <a:spLocks noGrp="1"/>
          </p:cNvSpPr>
          <p:nvPr>
            <p:ph type="body" sz="quarter" idx="13"/>
          </p:nvPr>
        </p:nvSpPr>
        <p:spPr>
          <a:xfrm>
            <a:off x="4977442" y="1768416"/>
            <a:ext cx="3390181" cy="3273136"/>
          </a:xfrm>
        </p:spPr>
        <p:txBody>
          <a:bodyPr/>
          <a:lstStyle/>
          <a:p>
            <a:r>
              <a:rPr lang="en-US" dirty="0" smtClean="0"/>
              <a:t>AMSD</a:t>
            </a:r>
            <a:endParaRPr lang="en-US" dirty="0"/>
          </a:p>
        </p:txBody>
      </p:sp>
      <p:sp>
        <p:nvSpPr>
          <p:cNvPr id="19" name="Text Placeholder 7"/>
          <p:cNvSpPr>
            <a:spLocks noGrp="1"/>
          </p:cNvSpPr>
          <p:nvPr>
            <p:ph type="body" sz="quarter" idx="14"/>
          </p:nvPr>
        </p:nvSpPr>
        <p:spPr>
          <a:xfrm>
            <a:off x="8523593" y="1768416"/>
            <a:ext cx="3494265" cy="3273136"/>
          </a:xfrm>
        </p:spPr>
        <p:txBody>
          <a:bodyPr/>
          <a:lstStyle/>
          <a:p>
            <a:r>
              <a:rPr lang="en-US" dirty="0" smtClean="0"/>
              <a:t>OSP</a:t>
            </a:r>
            <a:endParaRPr lang="en-US" dirty="0"/>
          </a:p>
        </p:txBody>
      </p:sp>
      <p:sp>
        <p:nvSpPr>
          <p:cNvPr id="9" name="TextBox 8"/>
          <p:cNvSpPr txBox="1"/>
          <p:nvPr/>
        </p:nvSpPr>
        <p:spPr>
          <a:xfrm>
            <a:off x="4898783" y="5320287"/>
            <a:ext cx="6689480" cy="1477328"/>
          </a:xfrm>
          <a:prstGeom prst="rect">
            <a:avLst/>
          </a:prstGeom>
          <a:noFill/>
        </p:spPr>
        <p:txBody>
          <a:bodyPr wrap="square" rtlCol="0">
            <a:spAutoFit/>
          </a:bodyPr>
          <a:lstStyle/>
          <a:p>
            <a:pPr algn="just"/>
            <a:r>
              <a:rPr lang="en-US" dirty="0" smtClean="0"/>
              <a:t>In Unstructured method, first of all estimate number of  endmembers</a:t>
            </a:r>
          </a:p>
          <a:p>
            <a:pPr algn="just"/>
            <a:r>
              <a:rPr lang="en-US" dirty="0" smtClean="0"/>
              <a:t> with HFC ,that is  36 , then calculate </a:t>
            </a:r>
            <a:r>
              <a:rPr lang="en-US" dirty="0"/>
              <a:t>matrix </a:t>
            </a:r>
            <a:r>
              <a:rPr lang="en-US" dirty="0" smtClean="0"/>
              <a:t>of background  endmembers with ATGP and  finally use AMSD and OSP to target detection.</a:t>
            </a:r>
            <a:endParaRPr lang="en-US" dirty="0"/>
          </a:p>
          <a:p>
            <a:endParaRPr lang="en-US" dirty="0"/>
          </a:p>
        </p:txBody>
      </p:sp>
      <p:pic>
        <p:nvPicPr>
          <p:cNvPr id="5" name="Picture Placeholder 4"/>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2500" t="27538" r="8444" b="29765"/>
          <a:stretch/>
        </p:blipFill>
        <p:spPr>
          <a:xfrm>
            <a:off x="4977442" y="2346384"/>
            <a:ext cx="3407433" cy="1380227"/>
          </a:xfrm>
        </p:spPr>
      </p:pic>
      <p:pic>
        <p:nvPicPr>
          <p:cNvPr id="6" name="Picture Placeholder 5"/>
          <p:cNvPicPr>
            <a:picLocks noGrp="1" noChangeAspect="1"/>
          </p:cNvPicPr>
          <p:nvPr>
            <p:ph type="pic" sz="quarter" idx="25"/>
          </p:nvPr>
        </p:nvPicPr>
        <p:blipFill rotWithShape="1">
          <a:blip r:embed="rId3">
            <a:extLst>
              <a:ext uri="{28A0092B-C50C-407E-A947-70E740481C1C}">
                <a14:useLocalDpi xmlns:a14="http://schemas.microsoft.com/office/drawing/2010/main" val="0"/>
              </a:ext>
            </a:extLst>
          </a:blip>
          <a:srcRect l="12533" t="26738" r="7699" b="30032"/>
          <a:stretch/>
        </p:blipFill>
        <p:spPr>
          <a:xfrm>
            <a:off x="8550149" y="2329132"/>
            <a:ext cx="3441152" cy="1397479"/>
          </a:xfrm>
        </p:spPr>
      </p:pic>
    </p:spTree>
    <p:extLst>
      <p:ext uri="{BB962C8B-B14F-4D97-AF65-F5344CB8AC3E}">
        <p14:creationId xmlns:p14="http://schemas.microsoft.com/office/powerpoint/2010/main" val="29554445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D2E340-0663-474B-992C-9192B5C45E57}" type="slidenum">
              <a:rPr lang="en-US" noProof="0" smtClean="0"/>
              <a:t>25</a:t>
            </a:fld>
            <a:endParaRPr lang="en-US" noProof="0"/>
          </a:p>
        </p:txBody>
      </p:sp>
      <p:sp>
        <p:nvSpPr>
          <p:cNvPr id="3" name="Title 1"/>
          <p:cNvSpPr txBox="1">
            <a:spLocks/>
          </p:cNvSpPr>
          <p:nvPr/>
        </p:nvSpPr>
        <p:spPr>
          <a:xfrm>
            <a:off x="-743760" y="165738"/>
            <a:ext cx="3833906" cy="1562638"/>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r>
              <a:rPr lang="en-US" dirty="0" smtClean="0"/>
              <a:t>Fabric 3</a:t>
            </a:r>
            <a:endParaRPr lang="en-US" dirty="0"/>
          </a:p>
        </p:txBody>
      </p:sp>
      <p:sp>
        <p:nvSpPr>
          <p:cNvPr id="4" name="Text Placeholder 3"/>
          <p:cNvSpPr txBox="1">
            <a:spLocks/>
          </p:cNvSpPr>
          <p:nvPr/>
        </p:nvSpPr>
        <p:spPr>
          <a:xfrm>
            <a:off x="227162" y="5790154"/>
            <a:ext cx="6924136" cy="1178396"/>
          </a:xfrm>
          <a:prstGeom prst="rect">
            <a:avLst/>
          </a:prstGeom>
        </p:spPr>
        <p:txBody>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smtClean="0"/>
              <a:t>ROC curve of Fabric 3 data for 1000 different thresholds </a:t>
            </a:r>
          </a:p>
          <a:p>
            <a:r>
              <a:rPr lang="en-US" dirty="0" smtClean="0"/>
              <a:t>The AUC of each curve calculated</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22131075"/>
              </p:ext>
            </p:extLst>
          </p:nvPr>
        </p:nvGraphicFramePr>
        <p:xfrm>
          <a:off x="9654451" y="1914443"/>
          <a:ext cx="1956280" cy="2961640"/>
        </p:xfrm>
        <a:graphic>
          <a:graphicData uri="http://schemas.openxmlformats.org/drawingml/2006/table">
            <a:tbl>
              <a:tblPr firstRow="1" bandRow="1">
                <a:tableStyleId>{5C22544A-7EE6-4342-B048-85BDC9FD1C3A}</a:tableStyleId>
              </a:tblPr>
              <a:tblGrid>
                <a:gridCol w="978140"/>
                <a:gridCol w="978140"/>
              </a:tblGrid>
              <a:tr h="0">
                <a:tc>
                  <a:txBody>
                    <a:bodyPr/>
                    <a:lstStyle/>
                    <a:p>
                      <a:pPr algn="ctr"/>
                      <a:r>
                        <a:rPr lang="en-US" dirty="0" smtClean="0"/>
                        <a:t>Method</a:t>
                      </a:r>
                      <a:endParaRPr lang="en-US" dirty="0"/>
                    </a:p>
                  </a:txBody>
                  <a:tcPr/>
                </a:tc>
                <a:tc>
                  <a:txBody>
                    <a:bodyPr/>
                    <a:lstStyle/>
                    <a:p>
                      <a:pPr algn="ctr"/>
                      <a:r>
                        <a:rPr lang="en-US" dirty="0" smtClean="0"/>
                        <a:t>AUC</a:t>
                      </a:r>
                      <a:endParaRPr lang="en-US" dirty="0"/>
                    </a:p>
                  </a:txBody>
                  <a:tcPr/>
                </a:tc>
              </a:tr>
              <a:tr h="370840">
                <a:tc>
                  <a:txBody>
                    <a:bodyPr/>
                    <a:lstStyle/>
                    <a:p>
                      <a:pPr algn="ctr"/>
                      <a:r>
                        <a:rPr lang="en-US" dirty="0" smtClean="0"/>
                        <a:t>CEM</a:t>
                      </a:r>
                    </a:p>
                  </a:txBody>
                  <a:tcPr/>
                </a:tc>
                <a:tc>
                  <a:txBody>
                    <a:bodyPr/>
                    <a:lstStyle/>
                    <a:p>
                      <a:pPr algn="ctr"/>
                      <a:r>
                        <a:rPr lang="en-US" dirty="0" smtClean="0"/>
                        <a:t>0.970</a:t>
                      </a:r>
                      <a:endParaRPr lang="en-US" dirty="0"/>
                    </a:p>
                  </a:txBody>
                  <a:tcPr/>
                </a:tc>
              </a:tr>
              <a:tr h="370840">
                <a:tc>
                  <a:txBody>
                    <a:bodyPr/>
                    <a:lstStyle/>
                    <a:p>
                      <a:pPr algn="ctr"/>
                      <a:r>
                        <a:rPr lang="en-US" dirty="0" smtClean="0"/>
                        <a:t>ACE</a:t>
                      </a:r>
                      <a:endParaRPr lang="en-US" dirty="0"/>
                    </a:p>
                  </a:txBody>
                  <a:tcPr/>
                </a:tc>
                <a:tc>
                  <a:txBody>
                    <a:bodyPr/>
                    <a:lstStyle/>
                    <a:p>
                      <a:pPr algn="ctr"/>
                      <a:r>
                        <a:rPr lang="en-US" dirty="0" smtClean="0"/>
                        <a:t>0.938</a:t>
                      </a:r>
                      <a:endParaRPr lang="en-US" dirty="0"/>
                    </a:p>
                  </a:txBody>
                  <a:tcPr/>
                </a:tc>
              </a:tr>
              <a:tr h="370840">
                <a:tc>
                  <a:txBody>
                    <a:bodyPr/>
                    <a:lstStyle/>
                    <a:p>
                      <a:pPr algn="ctr"/>
                      <a:r>
                        <a:rPr lang="en-US" dirty="0" smtClean="0"/>
                        <a:t>SACE</a:t>
                      </a:r>
                      <a:endParaRPr lang="en-US" dirty="0"/>
                    </a:p>
                  </a:txBody>
                  <a:tcPr/>
                </a:tc>
                <a:tc>
                  <a:txBody>
                    <a:bodyPr/>
                    <a:lstStyle/>
                    <a:p>
                      <a:pPr algn="ctr"/>
                      <a:r>
                        <a:rPr lang="en-US" dirty="0" smtClean="0"/>
                        <a:t>0.977</a:t>
                      </a:r>
                      <a:endParaRPr lang="en-US" dirty="0"/>
                    </a:p>
                  </a:txBody>
                  <a:tcPr/>
                </a:tc>
              </a:tr>
              <a:tr h="370840">
                <a:tc>
                  <a:txBody>
                    <a:bodyPr/>
                    <a:lstStyle/>
                    <a:p>
                      <a:pPr algn="ctr"/>
                      <a:r>
                        <a:rPr lang="en-US" dirty="0" smtClean="0"/>
                        <a:t>MF</a:t>
                      </a:r>
                      <a:endParaRPr lang="en-US" dirty="0"/>
                    </a:p>
                  </a:txBody>
                  <a:tcPr/>
                </a:tc>
                <a:tc>
                  <a:txBody>
                    <a:bodyPr/>
                    <a:lstStyle/>
                    <a:p>
                      <a:pPr algn="ctr"/>
                      <a:r>
                        <a:rPr lang="en-US" dirty="0" smtClean="0"/>
                        <a:t>0.972</a:t>
                      </a:r>
                      <a:endParaRPr lang="en-US" dirty="0"/>
                    </a:p>
                  </a:txBody>
                  <a:tcPr/>
                </a:tc>
              </a:tr>
              <a:tr h="370840">
                <a:tc>
                  <a:txBody>
                    <a:bodyPr/>
                    <a:lstStyle/>
                    <a:p>
                      <a:pPr algn="ctr"/>
                      <a:r>
                        <a:rPr lang="en-US" dirty="0" smtClean="0"/>
                        <a:t>GLRT</a:t>
                      </a:r>
                      <a:endParaRPr lang="en-US" dirty="0"/>
                    </a:p>
                  </a:txBody>
                  <a:tcPr/>
                </a:tc>
                <a:tc>
                  <a:txBody>
                    <a:bodyPr/>
                    <a:lstStyle/>
                    <a:p>
                      <a:pPr algn="ctr"/>
                      <a:r>
                        <a:rPr lang="en-US" dirty="0" smtClean="0"/>
                        <a:t>0.939</a:t>
                      </a:r>
                      <a:endParaRPr lang="en-US" dirty="0"/>
                    </a:p>
                  </a:txBody>
                  <a:tcPr/>
                </a:tc>
              </a:tr>
              <a:tr h="370840">
                <a:tc>
                  <a:txBody>
                    <a:bodyPr/>
                    <a:lstStyle/>
                    <a:p>
                      <a:pPr algn="ctr"/>
                      <a:r>
                        <a:rPr lang="en-US" dirty="0" smtClean="0"/>
                        <a:t>OSP</a:t>
                      </a:r>
                      <a:endParaRPr lang="en-US" dirty="0"/>
                    </a:p>
                  </a:txBody>
                  <a:tcPr/>
                </a:tc>
                <a:tc>
                  <a:txBody>
                    <a:bodyPr/>
                    <a:lstStyle/>
                    <a:p>
                      <a:pPr algn="ctr"/>
                      <a:r>
                        <a:rPr lang="en-US" dirty="0" smtClean="0"/>
                        <a:t>0.995</a:t>
                      </a:r>
                      <a:endParaRPr lang="en-US" dirty="0"/>
                    </a:p>
                  </a:txBody>
                  <a:tcPr/>
                </a:tc>
              </a:tr>
              <a:tr h="370840">
                <a:tc>
                  <a:txBody>
                    <a:bodyPr/>
                    <a:lstStyle/>
                    <a:p>
                      <a:pPr algn="ctr"/>
                      <a:r>
                        <a:rPr lang="en-US" dirty="0" smtClean="0"/>
                        <a:t>AMSD</a:t>
                      </a:r>
                      <a:endParaRPr lang="en-US" dirty="0"/>
                    </a:p>
                  </a:txBody>
                  <a:tcPr/>
                </a:tc>
                <a:tc>
                  <a:txBody>
                    <a:bodyPr/>
                    <a:lstStyle/>
                    <a:p>
                      <a:pPr algn="ctr"/>
                      <a:r>
                        <a:rPr lang="en-US" dirty="0" smtClean="0"/>
                        <a:t>0.961</a:t>
                      </a:r>
                      <a:endParaRPr lang="en-US" dirty="0"/>
                    </a:p>
                  </a:txBody>
                  <a:tcPr/>
                </a:tc>
              </a:tr>
            </a:tbl>
          </a:graphicData>
        </a:graphic>
      </p:graphicFrame>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3266" y="682895"/>
            <a:ext cx="10850917" cy="5289822"/>
          </a:xfrm>
          <a:prstGeom prst="rect">
            <a:avLst/>
          </a:prstGeom>
        </p:spPr>
      </p:pic>
    </p:spTree>
    <p:extLst>
      <p:ext uri="{BB962C8B-B14F-4D97-AF65-F5344CB8AC3E}">
        <p14:creationId xmlns:p14="http://schemas.microsoft.com/office/powerpoint/2010/main" val="2321759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26</a:t>
            </a:fld>
            <a:endParaRPr lang="en-US" noProof="0"/>
          </a:p>
        </p:txBody>
      </p:sp>
      <p:sp>
        <p:nvSpPr>
          <p:cNvPr id="22" name="Title 1"/>
          <p:cNvSpPr>
            <a:spLocks noGrp="1"/>
          </p:cNvSpPr>
          <p:nvPr>
            <p:ph type="title"/>
          </p:nvPr>
        </p:nvSpPr>
        <p:spPr>
          <a:xfrm>
            <a:off x="762000" y="2831932"/>
            <a:ext cx="3833906" cy="1562638"/>
          </a:xfrm>
        </p:spPr>
        <p:txBody>
          <a:bodyPr/>
          <a:lstStyle/>
          <a:p>
            <a:r>
              <a:rPr lang="en-US" dirty="0" smtClean="0"/>
              <a:t>Fabric </a:t>
            </a:r>
            <a:r>
              <a:rPr lang="en-US" dirty="0"/>
              <a:t>4</a:t>
            </a:r>
          </a:p>
        </p:txBody>
      </p:sp>
      <p:sp>
        <p:nvSpPr>
          <p:cNvPr id="23" name="Text Placeholder 3"/>
          <p:cNvSpPr>
            <a:spLocks noGrp="1"/>
          </p:cNvSpPr>
          <p:nvPr>
            <p:ph type="body" sz="quarter" idx="18"/>
          </p:nvPr>
        </p:nvSpPr>
        <p:spPr>
          <a:xfrm>
            <a:off x="753356" y="4611758"/>
            <a:ext cx="3842550" cy="1178396"/>
          </a:xfrm>
        </p:spPr>
        <p:txBody>
          <a:bodyPr/>
          <a:lstStyle/>
          <a:p>
            <a:r>
              <a:rPr lang="en-US" dirty="0" smtClean="0"/>
              <a:t>Result of Structured Method</a:t>
            </a:r>
          </a:p>
          <a:p>
            <a:r>
              <a:rPr lang="en-US" dirty="0" smtClean="0"/>
              <a:t>Detector Map</a:t>
            </a:r>
          </a:p>
          <a:p>
            <a:endParaRPr lang="en-US" dirty="0"/>
          </a:p>
        </p:txBody>
      </p:sp>
      <p:sp>
        <p:nvSpPr>
          <p:cNvPr id="24" name="Content Placeholder 5"/>
          <p:cNvSpPr>
            <a:spLocks noGrp="1"/>
          </p:cNvSpPr>
          <p:nvPr>
            <p:ph idx="1"/>
          </p:nvPr>
        </p:nvSpPr>
        <p:spPr>
          <a:xfrm>
            <a:off x="4978237" y="504516"/>
            <a:ext cx="2386123" cy="2569723"/>
          </a:xfrm>
        </p:spPr>
        <p:txBody>
          <a:bodyPr/>
          <a:lstStyle/>
          <a:p>
            <a:r>
              <a:rPr lang="en-US" dirty="0" smtClean="0"/>
              <a:t>CEM</a:t>
            </a:r>
            <a:endParaRPr lang="en-US" dirty="0"/>
          </a:p>
        </p:txBody>
      </p:sp>
      <p:sp>
        <p:nvSpPr>
          <p:cNvPr id="25" name="Text Placeholder 6"/>
          <p:cNvSpPr>
            <a:spLocks noGrp="1"/>
          </p:cNvSpPr>
          <p:nvPr>
            <p:ph type="body" sz="quarter" idx="13"/>
          </p:nvPr>
        </p:nvSpPr>
        <p:spPr>
          <a:xfrm>
            <a:off x="7377484" y="504516"/>
            <a:ext cx="2405614" cy="2569723"/>
          </a:xfrm>
        </p:spPr>
        <p:txBody>
          <a:bodyPr/>
          <a:lstStyle/>
          <a:p>
            <a:r>
              <a:rPr lang="en-US" dirty="0" smtClean="0"/>
              <a:t>ACE</a:t>
            </a:r>
            <a:endParaRPr lang="en-US" dirty="0"/>
          </a:p>
        </p:txBody>
      </p:sp>
      <p:sp>
        <p:nvSpPr>
          <p:cNvPr id="26" name="Text Placeholder 7"/>
          <p:cNvSpPr>
            <a:spLocks noGrp="1"/>
          </p:cNvSpPr>
          <p:nvPr>
            <p:ph type="body" sz="quarter" idx="14"/>
          </p:nvPr>
        </p:nvSpPr>
        <p:spPr>
          <a:xfrm>
            <a:off x="9802994" y="504516"/>
            <a:ext cx="2386123" cy="2569723"/>
          </a:xfrm>
        </p:spPr>
        <p:txBody>
          <a:bodyPr/>
          <a:lstStyle/>
          <a:p>
            <a:r>
              <a:rPr lang="en-US" dirty="0" smtClean="0"/>
              <a:t>S-ACE</a:t>
            </a:r>
            <a:endParaRPr lang="en-US" dirty="0"/>
          </a:p>
        </p:txBody>
      </p:sp>
      <p:sp>
        <p:nvSpPr>
          <p:cNvPr id="27" name="Text Placeholder 8"/>
          <p:cNvSpPr>
            <a:spLocks noGrp="1"/>
          </p:cNvSpPr>
          <p:nvPr>
            <p:ph type="body" sz="quarter" idx="20"/>
          </p:nvPr>
        </p:nvSpPr>
        <p:spPr>
          <a:xfrm>
            <a:off x="4978237" y="3559276"/>
            <a:ext cx="2386123" cy="2569723"/>
          </a:xfrm>
        </p:spPr>
        <p:txBody>
          <a:bodyPr/>
          <a:lstStyle/>
          <a:p>
            <a:r>
              <a:rPr lang="en-US" dirty="0" smtClean="0"/>
              <a:t>GLRT</a:t>
            </a:r>
            <a:endParaRPr lang="en-US" dirty="0"/>
          </a:p>
        </p:txBody>
      </p:sp>
      <p:sp>
        <p:nvSpPr>
          <p:cNvPr id="28" name="Text Placeholder 9"/>
          <p:cNvSpPr>
            <a:spLocks noGrp="1"/>
          </p:cNvSpPr>
          <p:nvPr>
            <p:ph type="body" sz="quarter" idx="21"/>
          </p:nvPr>
        </p:nvSpPr>
        <p:spPr>
          <a:xfrm>
            <a:off x="7377258" y="3559276"/>
            <a:ext cx="2386123" cy="2569723"/>
          </a:xfrm>
        </p:spPr>
        <p:txBody>
          <a:bodyPr/>
          <a:lstStyle/>
          <a:p>
            <a:r>
              <a:rPr lang="en-US" dirty="0"/>
              <a:t>Matched </a:t>
            </a:r>
            <a:r>
              <a:rPr lang="en-US" dirty="0" smtClean="0"/>
              <a:t>Filter</a:t>
            </a:r>
            <a:endParaRPr lang="en-US" dirty="0"/>
          </a:p>
        </p:txBody>
      </p:sp>
      <p:pic>
        <p:nvPicPr>
          <p:cNvPr id="8" name="Picture Placeholder 7"/>
          <p:cNvPicPr>
            <a:picLocks noGrp="1" noChangeAspect="1"/>
          </p:cNvPicPr>
          <p:nvPr>
            <p:ph type="pic" sz="quarter" idx="23"/>
          </p:nvPr>
        </p:nvPicPr>
        <p:blipFill rotWithShape="1">
          <a:blip r:embed="rId2">
            <a:extLst>
              <a:ext uri="{28A0092B-C50C-407E-A947-70E740481C1C}">
                <a14:useLocalDpi xmlns:a14="http://schemas.microsoft.com/office/drawing/2010/main" val="0"/>
              </a:ext>
            </a:extLst>
          </a:blip>
          <a:srcRect l="12500" r="7093" b="25647"/>
          <a:stretch/>
        </p:blipFill>
        <p:spPr>
          <a:xfrm>
            <a:off x="4978237" y="636006"/>
            <a:ext cx="2354216" cy="1632742"/>
          </a:xfrm>
        </p:spPr>
      </p:pic>
      <p:pic>
        <p:nvPicPr>
          <p:cNvPr id="9" name="Picture Placeholder 8"/>
          <p:cNvPicPr>
            <a:picLocks noGrp="1" noChangeAspect="1"/>
          </p:cNvPicPr>
          <p:nvPr>
            <p:ph type="pic" sz="quarter" idx="24"/>
          </p:nvPr>
        </p:nvPicPr>
        <p:blipFill rotWithShape="1">
          <a:blip r:embed="rId3">
            <a:extLst>
              <a:ext uri="{28A0092B-C50C-407E-A947-70E740481C1C}">
                <a14:useLocalDpi xmlns:a14="http://schemas.microsoft.com/office/drawing/2010/main" val="0"/>
              </a:ext>
            </a:extLst>
          </a:blip>
          <a:srcRect l="12500" r="6478" b="25254"/>
          <a:stretch/>
        </p:blipFill>
        <p:spPr>
          <a:xfrm>
            <a:off x="7384256" y="636005"/>
            <a:ext cx="2372219" cy="1641370"/>
          </a:xfrm>
        </p:spPr>
      </p:pic>
      <p:pic>
        <p:nvPicPr>
          <p:cNvPr id="10" name="Picture Placeholder 9"/>
          <p:cNvPicPr>
            <a:picLocks noGrp="1" noChangeAspect="1"/>
          </p:cNvPicPr>
          <p:nvPr>
            <p:ph type="pic" sz="quarter" idx="25"/>
          </p:nvPr>
        </p:nvPicPr>
        <p:blipFill rotWithShape="1">
          <a:blip r:embed="rId4">
            <a:extLst>
              <a:ext uri="{28A0092B-C50C-407E-A947-70E740481C1C}">
                <a14:useLocalDpi xmlns:a14="http://schemas.microsoft.com/office/drawing/2010/main" val="0"/>
              </a:ext>
            </a:extLst>
          </a:blip>
          <a:srcRect l="12533" r="6337" b="25030"/>
          <a:stretch/>
        </p:blipFill>
        <p:spPr>
          <a:xfrm>
            <a:off x="9802994" y="631087"/>
            <a:ext cx="2377504" cy="1646287"/>
          </a:xfrm>
        </p:spPr>
      </p:pic>
      <p:pic>
        <p:nvPicPr>
          <p:cNvPr id="12" name="Picture Placeholder 11"/>
          <p:cNvPicPr>
            <a:picLocks noGrp="1" noChangeAspect="1"/>
          </p:cNvPicPr>
          <p:nvPr>
            <p:ph type="pic" sz="quarter" idx="27"/>
          </p:nvPr>
        </p:nvPicPr>
        <p:blipFill rotWithShape="1">
          <a:blip r:embed="rId5">
            <a:extLst>
              <a:ext uri="{28A0092B-C50C-407E-A947-70E740481C1C}">
                <a14:useLocalDpi xmlns:a14="http://schemas.microsoft.com/office/drawing/2010/main" val="0"/>
              </a:ext>
            </a:extLst>
          </a:blip>
          <a:srcRect l="12499" r="6184" b="26642"/>
          <a:stretch/>
        </p:blipFill>
        <p:spPr>
          <a:xfrm>
            <a:off x="7384256" y="3590853"/>
            <a:ext cx="2380846" cy="1610875"/>
          </a:xfrm>
        </p:spPr>
      </p:pic>
      <p:pic>
        <p:nvPicPr>
          <p:cNvPr id="11" name="Picture Placeholder 10"/>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l="12500" r="7093" b="26877"/>
          <a:stretch/>
        </p:blipFill>
        <p:spPr>
          <a:xfrm>
            <a:off x="4978237" y="3613252"/>
            <a:ext cx="2354216" cy="1605730"/>
          </a:xfrm>
        </p:spPr>
      </p:pic>
    </p:spTree>
    <p:extLst>
      <p:ext uri="{BB962C8B-B14F-4D97-AF65-F5344CB8AC3E}">
        <p14:creationId xmlns:p14="http://schemas.microsoft.com/office/powerpoint/2010/main" val="1530516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27</a:t>
            </a:fld>
            <a:endParaRPr lang="en-US" noProof="0"/>
          </a:p>
        </p:txBody>
      </p:sp>
      <p:sp>
        <p:nvSpPr>
          <p:cNvPr id="16" name="Title 1"/>
          <p:cNvSpPr>
            <a:spLocks noGrp="1"/>
          </p:cNvSpPr>
          <p:nvPr>
            <p:ph type="title"/>
          </p:nvPr>
        </p:nvSpPr>
        <p:spPr>
          <a:xfrm>
            <a:off x="762000" y="2831932"/>
            <a:ext cx="3833906" cy="1562638"/>
          </a:xfrm>
        </p:spPr>
        <p:txBody>
          <a:bodyPr/>
          <a:lstStyle/>
          <a:p>
            <a:r>
              <a:rPr lang="en-US" dirty="0" smtClean="0"/>
              <a:t>Fabric </a:t>
            </a:r>
            <a:r>
              <a:rPr lang="en-US" dirty="0"/>
              <a:t>4</a:t>
            </a:r>
          </a:p>
        </p:txBody>
      </p:sp>
      <p:sp>
        <p:nvSpPr>
          <p:cNvPr id="17" name="Text Placeholder 3"/>
          <p:cNvSpPr>
            <a:spLocks noGrp="1"/>
          </p:cNvSpPr>
          <p:nvPr>
            <p:ph type="body" sz="quarter" idx="18"/>
          </p:nvPr>
        </p:nvSpPr>
        <p:spPr>
          <a:xfrm>
            <a:off x="762000" y="4573117"/>
            <a:ext cx="3842550" cy="1178396"/>
          </a:xfrm>
        </p:spPr>
        <p:txBody>
          <a:bodyPr/>
          <a:lstStyle/>
          <a:p>
            <a:r>
              <a:rPr lang="en-US" dirty="0" smtClean="0"/>
              <a:t>Result of Unstructured Method</a:t>
            </a:r>
          </a:p>
          <a:p>
            <a:r>
              <a:rPr lang="en-US" dirty="0"/>
              <a:t>Detector Map</a:t>
            </a:r>
          </a:p>
          <a:p>
            <a:endParaRPr lang="en-US" dirty="0"/>
          </a:p>
        </p:txBody>
      </p:sp>
      <p:sp>
        <p:nvSpPr>
          <p:cNvPr id="18" name="Text Placeholder 6"/>
          <p:cNvSpPr>
            <a:spLocks noGrp="1"/>
          </p:cNvSpPr>
          <p:nvPr>
            <p:ph type="body" sz="quarter" idx="13"/>
          </p:nvPr>
        </p:nvSpPr>
        <p:spPr>
          <a:xfrm>
            <a:off x="4928220" y="1768416"/>
            <a:ext cx="3439404" cy="3273136"/>
          </a:xfrm>
        </p:spPr>
        <p:txBody>
          <a:bodyPr/>
          <a:lstStyle/>
          <a:p>
            <a:r>
              <a:rPr lang="en-US" dirty="0" smtClean="0"/>
              <a:t>AMSD</a:t>
            </a:r>
            <a:endParaRPr lang="en-US" dirty="0"/>
          </a:p>
        </p:txBody>
      </p:sp>
      <p:sp>
        <p:nvSpPr>
          <p:cNvPr id="19" name="Text Placeholder 7"/>
          <p:cNvSpPr>
            <a:spLocks noGrp="1"/>
          </p:cNvSpPr>
          <p:nvPr>
            <p:ph type="body" sz="quarter" idx="14"/>
          </p:nvPr>
        </p:nvSpPr>
        <p:spPr>
          <a:xfrm>
            <a:off x="8484275" y="1768416"/>
            <a:ext cx="3533583" cy="3273136"/>
          </a:xfrm>
        </p:spPr>
        <p:txBody>
          <a:bodyPr/>
          <a:lstStyle/>
          <a:p>
            <a:r>
              <a:rPr lang="en-US" dirty="0" smtClean="0"/>
              <a:t>OSP</a:t>
            </a:r>
            <a:endParaRPr lang="en-US" dirty="0"/>
          </a:p>
        </p:txBody>
      </p:sp>
      <p:pic>
        <p:nvPicPr>
          <p:cNvPr id="5" name="Picture Placeholder 4"/>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2500" t="22985" r="9552" b="29193"/>
          <a:stretch/>
        </p:blipFill>
        <p:spPr>
          <a:xfrm>
            <a:off x="4936863" y="2406771"/>
            <a:ext cx="3430760" cy="1578634"/>
          </a:xfrm>
        </p:spPr>
      </p:pic>
      <p:pic>
        <p:nvPicPr>
          <p:cNvPr id="6" name="Picture Placeholder 5"/>
          <p:cNvPicPr>
            <a:picLocks noGrp="1" noChangeAspect="1"/>
          </p:cNvPicPr>
          <p:nvPr>
            <p:ph type="pic" sz="quarter" idx="25"/>
          </p:nvPr>
        </p:nvPicPr>
        <p:blipFill rotWithShape="1">
          <a:blip r:embed="rId3">
            <a:extLst>
              <a:ext uri="{28A0092B-C50C-407E-A947-70E740481C1C}">
                <a14:useLocalDpi xmlns:a14="http://schemas.microsoft.com/office/drawing/2010/main" val="0"/>
              </a:ext>
            </a:extLst>
          </a:blip>
          <a:srcRect l="12533" t="25599" r="7253" b="28931"/>
          <a:stretch/>
        </p:blipFill>
        <p:spPr>
          <a:xfrm>
            <a:off x="8484276" y="2484409"/>
            <a:ext cx="3533582" cy="1500996"/>
          </a:xfrm>
        </p:spPr>
      </p:pic>
      <p:sp>
        <p:nvSpPr>
          <p:cNvPr id="13" name="TextBox 12"/>
          <p:cNvSpPr txBox="1"/>
          <p:nvPr/>
        </p:nvSpPr>
        <p:spPr>
          <a:xfrm>
            <a:off x="4898783" y="5320287"/>
            <a:ext cx="6689480" cy="1477328"/>
          </a:xfrm>
          <a:prstGeom prst="rect">
            <a:avLst/>
          </a:prstGeom>
          <a:noFill/>
        </p:spPr>
        <p:txBody>
          <a:bodyPr wrap="square" rtlCol="0">
            <a:spAutoFit/>
          </a:bodyPr>
          <a:lstStyle/>
          <a:p>
            <a:pPr algn="just"/>
            <a:r>
              <a:rPr lang="en-US" dirty="0" smtClean="0"/>
              <a:t>In Unstructured method, first of all estimate number of  endmembers</a:t>
            </a:r>
          </a:p>
          <a:p>
            <a:pPr algn="just"/>
            <a:r>
              <a:rPr lang="en-US" dirty="0" smtClean="0"/>
              <a:t> with HFC ,that is  36 , then calculate </a:t>
            </a:r>
            <a:r>
              <a:rPr lang="en-US" dirty="0"/>
              <a:t>matrix </a:t>
            </a:r>
            <a:r>
              <a:rPr lang="en-US" dirty="0" smtClean="0"/>
              <a:t>of background  endmembers with ATGP and  finally use AMSD and OSP to target detection.</a:t>
            </a:r>
            <a:endParaRPr lang="en-US" dirty="0"/>
          </a:p>
          <a:p>
            <a:endParaRPr lang="en-US" dirty="0"/>
          </a:p>
        </p:txBody>
      </p:sp>
    </p:spTree>
    <p:extLst>
      <p:ext uri="{BB962C8B-B14F-4D97-AF65-F5344CB8AC3E}">
        <p14:creationId xmlns:p14="http://schemas.microsoft.com/office/powerpoint/2010/main" val="457379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D2E340-0663-474B-992C-9192B5C45E57}" type="slidenum">
              <a:rPr lang="en-US" noProof="0" smtClean="0"/>
              <a:t>28</a:t>
            </a:fld>
            <a:endParaRPr lang="en-US" noProof="0"/>
          </a:p>
        </p:txBody>
      </p:sp>
      <p:sp>
        <p:nvSpPr>
          <p:cNvPr id="3" name="Title 1"/>
          <p:cNvSpPr txBox="1">
            <a:spLocks/>
          </p:cNvSpPr>
          <p:nvPr/>
        </p:nvSpPr>
        <p:spPr>
          <a:xfrm>
            <a:off x="-743760" y="165738"/>
            <a:ext cx="3833906" cy="1562638"/>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r>
              <a:rPr lang="en-US" dirty="0" smtClean="0"/>
              <a:t>Fabric 4</a:t>
            </a:r>
            <a:endParaRPr lang="en-US" dirty="0"/>
          </a:p>
        </p:txBody>
      </p:sp>
      <p:sp>
        <p:nvSpPr>
          <p:cNvPr id="4" name="Text Placeholder 3"/>
          <p:cNvSpPr txBox="1">
            <a:spLocks/>
          </p:cNvSpPr>
          <p:nvPr/>
        </p:nvSpPr>
        <p:spPr>
          <a:xfrm>
            <a:off x="227162" y="5790154"/>
            <a:ext cx="6924136" cy="1178396"/>
          </a:xfrm>
          <a:prstGeom prst="rect">
            <a:avLst/>
          </a:prstGeom>
        </p:spPr>
        <p:txBody>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smtClean="0"/>
              <a:t>ROC curve of Fabric 4 data for 1000 different thresholds </a:t>
            </a:r>
          </a:p>
          <a:p>
            <a:r>
              <a:rPr lang="en-US" dirty="0" smtClean="0"/>
              <a:t>The AUC of each curve calculated</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20984043"/>
              </p:ext>
            </p:extLst>
          </p:nvPr>
        </p:nvGraphicFramePr>
        <p:xfrm>
          <a:off x="9654451" y="1914443"/>
          <a:ext cx="1956280" cy="2961640"/>
        </p:xfrm>
        <a:graphic>
          <a:graphicData uri="http://schemas.openxmlformats.org/drawingml/2006/table">
            <a:tbl>
              <a:tblPr firstRow="1" bandRow="1">
                <a:tableStyleId>{5C22544A-7EE6-4342-B048-85BDC9FD1C3A}</a:tableStyleId>
              </a:tblPr>
              <a:tblGrid>
                <a:gridCol w="978140"/>
                <a:gridCol w="978140"/>
              </a:tblGrid>
              <a:tr h="0">
                <a:tc>
                  <a:txBody>
                    <a:bodyPr/>
                    <a:lstStyle/>
                    <a:p>
                      <a:pPr algn="ctr"/>
                      <a:r>
                        <a:rPr lang="en-US" dirty="0" smtClean="0"/>
                        <a:t>Method</a:t>
                      </a:r>
                      <a:endParaRPr lang="en-US" dirty="0"/>
                    </a:p>
                  </a:txBody>
                  <a:tcPr/>
                </a:tc>
                <a:tc>
                  <a:txBody>
                    <a:bodyPr/>
                    <a:lstStyle/>
                    <a:p>
                      <a:pPr algn="ctr"/>
                      <a:r>
                        <a:rPr lang="en-US" dirty="0" smtClean="0"/>
                        <a:t>AUC</a:t>
                      </a:r>
                      <a:endParaRPr lang="en-US" dirty="0"/>
                    </a:p>
                  </a:txBody>
                  <a:tcPr/>
                </a:tc>
              </a:tr>
              <a:tr h="370840">
                <a:tc>
                  <a:txBody>
                    <a:bodyPr/>
                    <a:lstStyle/>
                    <a:p>
                      <a:pPr algn="ctr"/>
                      <a:r>
                        <a:rPr lang="en-US" dirty="0" smtClean="0"/>
                        <a:t>CEM</a:t>
                      </a:r>
                    </a:p>
                  </a:txBody>
                  <a:tcPr/>
                </a:tc>
                <a:tc>
                  <a:txBody>
                    <a:bodyPr/>
                    <a:lstStyle/>
                    <a:p>
                      <a:pPr algn="ctr"/>
                      <a:r>
                        <a:rPr lang="en-US" dirty="0" smtClean="0"/>
                        <a:t>0.991</a:t>
                      </a:r>
                      <a:endParaRPr lang="en-US" dirty="0"/>
                    </a:p>
                  </a:txBody>
                  <a:tcPr/>
                </a:tc>
              </a:tr>
              <a:tr h="370840">
                <a:tc>
                  <a:txBody>
                    <a:bodyPr/>
                    <a:lstStyle/>
                    <a:p>
                      <a:pPr algn="ctr"/>
                      <a:r>
                        <a:rPr lang="en-US" dirty="0" smtClean="0"/>
                        <a:t>ACE</a:t>
                      </a:r>
                      <a:endParaRPr lang="en-US" dirty="0"/>
                    </a:p>
                  </a:txBody>
                  <a:tcPr/>
                </a:tc>
                <a:tc>
                  <a:txBody>
                    <a:bodyPr/>
                    <a:lstStyle/>
                    <a:p>
                      <a:pPr algn="ctr"/>
                      <a:r>
                        <a:rPr lang="en-US" dirty="0" smtClean="0"/>
                        <a:t>0.909</a:t>
                      </a:r>
                      <a:endParaRPr lang="en-US" dirty="0"/>
                    </a:p>
                  </a:txBody>
                  <a:tcPr/>
                </a:tc>
              </a:tr>
              <a:tr h="370840">
                <a:tc>
                  <a:txBody>
                    <a:bodyPr/>
                    <a:lstStyle/>
                    <a:p>
                      <a:pPr algn="ctr"/>
                      <a:r>
                        <a:rPr lang="en-US" dirty="0" smtClean="0"/>
                        <a:t>SACE</a:t>
                      </a:r>
                      <a:endParaRPr lang="en-US" dirty="0"/>
                    </a:p>
                  </a:txBody>
                  <a:tcPr/>
                </a:tc>
                <a:tc>
                  <a:txBody>
                    <a:bodyPr/>
                    <a:lstStyle/>
                    <a:p>
                      <a:pPr algn="ctr"/>
                      <a:r>
                        <a:rPr lang="en-US" dirty="0" smtClean="0"/>
                        <a:t>0.991</a:t>
                      </a:r>
                      <a:endParaRPr lang="en-US" dirty="0"/>
                    </a:p>
                  </a:txBody>
                  <a:tcPr/>
                </a:tc>
              </a:tr>
              <a:tr h="370840">
                <a:tc>
                  <a:txBody>
                    <a:bodyPr/>
                    <a:lstStyle/>
                    <a:p>
                      <a:pPr algn="ctr"/>
                      <a:r>
                        <a:rPr lang="en-US" dirty="0" smtClean="0"/>
                        <a:t>MF</a:t>
                      </a:r>
                      <a:endParaRPr lang="en-US" dirty="0"/>
                    </a:p>
                  </a:txBody>
                  <a:tcPr/>
                </a:tc>
                <a:tc>
                  <a:txBody>
                    <a:bodyPr/>
                    <a:lstStyle/>
                    <a:p>
                      <a:pPr algn="ctr"/>
                      <a:r>
                        <a:rPr lang="en-US" dirty="0" smtClean="0"/>
                        <a:t>0.991</a:t>
                      </a:r>
                      <a:endParaRPr lang="en-US" dirty="0"/>
                    </a:p>
                  </a:txBody>
                  <a:tcPr/>
                </a:tc>
              </a:tr>
              <a:tr h="370840">
                <a:tc>
                  <a:txBody>
                    <a:bodyPr/>
                    <a:lstStyle/>
                    <a:p>
                      <a:pPr algn="ctr"/>
                      <a:r>
                        <a:rPr lang="en-US" dirty="0" smtClean="0"/>
                        <a:t>GLRT</a:t>
                      </a:r>
                      <a:endParaRPr lang="en-US" dirty="0"/>
                    </a:p>
                  </a:txBody>
                  <a:tcPr/>
                </a:tc>
                <a:tc>
                  <a:txBody>
                    <a:bodyPr/>
                    <a:lstStyle/>
                    <a:p>
                      <a:pPr algn="ctr"/>
                      <a:r>
                        <a:rPr lang="en-US" dirty="0" smtClean="0"/>
                        <a:t>0.909</a:t>
                      </a:r>
                      <a:endParaRPr lang="en-US" dirty="0"/>
                    </a:p>
                  </a:txBody>
                  <a:tcPr/>
                </a:tc>
              </a:tr>
              <a:tr h="370840">
                <a:tc>
                  <a:txBody>
                    <a:bodyPr/>
                    <a:lstStyle/>
                    <a:p>
                      <a:pPr algn="ctr"/>
                      <a:r>
                        <a:rPr lang="en-US" dirty="0" smtClean="0"/>
                        <a:t>OSP</a:t>
                      </a:r>
                      <a:endParaRPr lang="en-US" dirty="0"/>
                    </a:p>
                  </a:txBody>
                  <a:tcPr/>
                </a:tc>
                <a:tc>
                  <a:txBody>
                    <a:bodyPr/>
                    <a:lstStyle/>
                    <a:p>
                      <a:pPr algn="ctr"/>
                      <a:r>
                        <a:rPr lang="en-US" dirty="0" smtClean="0"/>
                        <a:t>0.994</a:t>
                      </a:r>
                      <a:endParaRPr lang="en-US" dirty="0"/>
                    </a:p>
                  </a:txBody>
                  <a:tcPr/>
                </a:tc>
              </a:tr>
              <a:tr h="370840">
                <a:tc>
                  <a:txBody>
                    <a:bodyPr/>
                    <a:lstStyle/>
                    <a:p>
                      <a:pPr algn="ctr"/>
                      <a:r>
                        <a:rPr lang="en-US" dirty="0" smtClean="0"/>
                        <a:t>AMSD</a:t>
                      </a:r>
                      <a:endParaRPr lang="en-US" dirty="0"/>
                    </a:p>
                  </a:txBody>
                  <a:tcPr/>
                </a:tc>
                <a:tc>
                  <a:txBody>
                    <a:bodyPr/>
                    <a:lstStyle/>
                    <a:p>
                      <a:pPr algn="ctr"/>
                      <a:r>
                        <a:rPr lang="en-US" dirty="0" smtClean="0"/>
                        <a:t>2</a:t>
                      </a:r>
                      <a:endParaRPr lang="en-US" dirty="0"/>
                    </a:p>
                  </a:txBody>
                  <a:tcPr/>
                </a:tc>
              </a:tr>
            </a:tbl>
          </a:graphicData>
        </a:graphic>
      </p:graphicFrame>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2141" y="819363"/>
            <a:ext cx="10567793" cy="5151799"/>
          </a:xfrm>
          <a:prstGeom prst="rect">
            <a:avLst/>
          </a:prstGeom>
        </p:spPr>
      </p:pic>
      <p:sp>
        <p:nvSpPr>
          <p:cNvPr id="8" name="TextBox 7"/>
          <p:cNvSpPr txBox="1"/>
          <p:nvPr/>
        </p:nvSpPr>
        <p:spPr>
          <a:xfrm>
            <a:off x="3011923" y="4163768"/>
            <a:ext cx="4593422"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 think the Results of  Unstructured method are related to number of endmembers and number of thresholds </a:t>
            </a:r>
            <a:endParaRPr lang="en-US" dirty="0"/>
          </a:p>
        </p:txBody>
      </p:sp>
    </p:spTree>
    <p:extLst>
      <p:ext uri="{BB962C8B-B14F-4D97-AF65-F5344CB8AC3E}">
        <p14:creationId xmlns:p14="http://schemas.microsoft.com/office/powerpoint/2010/main" val="3342208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29</a:t>
            </a:fld>
            <a:endParaRPr lang="en-US" noProof="0"/>
          </a:p>
        </p:txBody>
      </p:sp>
      <p:sp>
        <p:nvSpPr>
          <p:cNvPr id="22" name="Title 1"/>
          <p:cNvSpPr>
            <a:spLocks noGrp="1"/>
          </p:cNvSpPr>
          <p:nvPr>
            <p:ph type="title"/>
          </p:nvPr>
        </p:nvSpPr>
        <p:spPr>
          <a:xfrm>
            <a:off x="762000" y="2831932"/>
            <a:ext cx="3833906" cy="1562638"/>
          </a:xfrm>
        </p:spPr>
        <p:txBody>
          <a:bodyPr/>
          <a:lstStyle/>
          <a:p>
            <a:r>
              <a:rPr lang="en-US" dirty="0" smtClean="0"/>
              <a:t>Vehicle </a:t>
            </a:r>
            <a:r>
              <a:rPr lang="en-US" dirty="0"/>
              <a:t>1</a:t>
            </a:r>
          </a:p>
        </p:txBody>
      </p:sp>
      <p:sp>
        <p:nvSpPr>
          <p:cNvPr id="23" name="Text Placeholder 3"/>
          <p:cNvSpPr>
            <a:spLocks noGrp="1"/>
          </p:cNvSpPr>
          <p:nvPr>
            <p:ph type="body" sz="quarter" idx="18"/>
          </p:nvPr>
        </p:nvSpPr>
        <p:spPr>
          <a:xfrm>
            <a:off x="753356" y="4611758"/>
            <a:ext cx="3842550" cy="1178396"/>
          </a:xfrm>
        </p:spPr>
        <p:txBody>
          <a:bodyPr/>
          <a:lstStyle/>
          <a:p>
            <a:r>
              <a:rPr lang="en-US" dirty="0" smtClean="0"/>
              <a:t>Result of Structured Method</a:t>
            </a:r>
          </a:p>
          <a:p>
            <a:r>
              <a:rPr lang="en-US" dirty="0" smtClean="0"/>
              <a:t>Detector Map</a:t>
            </a:r>
          </a:p>
          <a:p>
            <a:endParaRPr lang="en-US" dirty="0"/>
          </a:p>
        </p:txBody>
      </p:sp>
      <p:sp>
        <p:nvSpPr>
          <p:cNvPr id="24" name="Content Placeholder 5"/>
          <p:cNvSpPr>
            <a:spLocks noGrp="1"/>
          </p:cNvSpPr>
          <p:nvPr>
            <p:ph idx="1"/>
          </p:nvPr>
        </p:nvSpPr>
        <p:spPr>
          <a:xfrm>
            <a:off x="4978237" y="504516"/>
            <a:ext cx="2386123" cy="2569723"/>
          </a:xfrm>
        </p:spPr>
        <p:txBody>
          <a:bodyPr/>
          <a:lstStyle/>
          <a:p>
            <a:r>
              <a:rPr lang="en-US" dirty="0" smtClean="0"/>
              <a:t>CEM</a:t>
            </a:r>
            <a:endParaRPr lang="en-US" dirty="0"/>
          </a:p>
        </p:txBody>
      </p:sp>
      <p:sp>
        <p:nvSpPr>
          <p:cNvPr id="25" name="Text Placeholder 6"/>
          <p:cNvSpPr>
            <a:spLocks noGrp="1"/>
          </p:cNvSpPr>
          <p:nvPr>
            <p:ph type="body" sz="quarter" idx="13"/>
          </p:nvPr>
        </p:nvSpPr>
        <p:spPr>
          <a:xfrm>
            <a:off x="7377484" y="504516"/>
            <a:ext cx="2405614" cy="2569723"/>
          </a:xfrm>
        </p:spPr>
        <p:txBody>
          <a:bodyPr/>
          <a:lstStyle/>
          <a:p>
            <a:r>
              <a:rPr lang="en-US" dirty="0" smtClean="0"/>
              <a:t>ACE</a:t>
            </a:r>
            <a:endParaRPr lang="en-US" dirty="0"/>
          </a:p>
        </p:txBody>
      </p:sp>
      <p:sp>
        <p:nvSpPr>
          <p:cNvPr id="26" name="Text Placeholder 7"/>
          <p:cNvSpPr>
            <a:spLocks noGrp="1"/>
          </p:cNvSpPr>
          <p:nvPr>
            <p:ph type="body" sz="quarter" idx="14"/>
          </p:nvPr>
        </p:nvSpPr>
        <p:spPr>
          <a:xfrm>
            <a:off x="9802994" y="504516"/>
            <a:ext cx="2386123" cy="2569723"/>
          </a:xfrm>
        </p:spPr>
        <p:txBody>
          <a:bodyPr/>
          <a:lstStyle/>
          <a:p>
            <a:r>
              <a:rPr lang="en-US" dirty="0" smtClean="0"/>
              <a:t>S-ACE</a:t>
            </a:r>
            <a:endParaRPr lang="en-US" dirty="0"/>
          </a:p>
        </p:txBody>
      </p:sp>
      <p:sp>
        <p:nvSpPr>
          <p:cNvPr id="27" name="Text Placeholder 8"/>
          <p:cNvSpPr>
            <a:spLocks noGrp="1"/>
          </p:cNvSpPr>
          <p:nvPr>
            <p:ph type="body" sz="quarter" idx="20"/>
          </p:nvPr>
        </p:nvSpPr>
        <p:spPr>
          <a:xfrm>
            <a:off x="4978237" y="3559276"/>
            <a:ext cx="2386123" cy="2569723"/>
          </a:xfrm>
        </p:spPr>
        <p:txBody>
          <a:bodyPr/>
          <a:lstStyle/>
          <a:p>
            <a:r>
              <a:rPr lang="en-US" dirty="0" smtClean="0"/>
              <a:t>GLRT</a:t>
            </a:r>
            <a:endParaRPr lang="en-US" dirty="0"/>
          </a:p>
        </p:txBody>
      </p:sp>
      <p:sp>
        <p:nvSpPr>
          <p:cNvPr id="28" name="Text Placeholder 9"/>
          <p:cNvSpPr>
            <a:spLocks noGrp="1"/>
          </p:cNvSpPr>
          <p:nvPr>
            <p:ph type="body" sz="quarter" idx="21"/>
          </p:nvPr>
        </p:nvSpPr>
        <p:spPr>
          <a:xfrm>
            <a:off x="7377258" y="3559276"/>
            <a:ext cx="2386123" cy="2569723"/>
          </a:xfrm>
        </p:spPr>
        <p:txBody>
          <a:bodyPr/>
          <a:lstStyle/>
          <a:p>
            <a:r>
              <a:rPr lang="en-US" dirty="0"/>
              <a:t>Matched </a:t>
            </a:r>
            <a:r>
              <a:rPr lang="en-US" dirty="0" smtClean="0"/>
              <a:t>Filter</a:t>
            </a:r>
            <a:endParaRPr lang="en-US" dirty="0"/>
          </a:p>
        </p:txBody>
      </p:sp>
      <p:pic>
        <p:nvPicPr>
          <p:cNvPr id="15" name="Picture Placeholder 14"/>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2500" r="7216" b="26628"/>
          <a:stretch/>
        </p:blipFill>
        <p:spPr>
          <a:xfrm>
            <a:off x="7377258" y="564023"/>
            <a:ext cx="2336085" cy="1601208"/>
          </a:xfrm>
        </p:spPr>
      </p:pic>
      <p:pic>
        <p:nvPicPr>
          <p:cNvPr id="14" name="Picture Placeholder 13"/>
          <p:cNvPicPr>
            <a:picLocks noGrp="1" noChangeAspect="1"/>
          </p:cNvPicPr>
          <p:nvPr>
            <p:ph type="pic" sz="quarter" idx="23"/>
          </p:nvPr>
        </p:nvPicPr>
        <p:blipFill rotWithShape="1">
          <a:blip r:embed="rId3">
            <a:extLst>
              <a:ext uri="{28A0092B-C50C-407E-A947-70E740481C1C}">
                <a14:useLocalDpi xmlns:a14="http://schemas.microsoft.com/office/drawing/2010/main" val="0"/>
              </a:ext>
            </a:extLst>
          </a:blip>
          <a:srcRect l="12500" r="6592" b="27839"/>
          <a:stretch/>
        </p:blipFill>
        <p:spPr>
          <a:xfrm>
            <a:off x="4978237" y="555938"/>
            <a:ext cx="2354216" cy="1574787"/>
          </a:xfrm>
        </p:spPr>
      </p:pic>
      <p:pic>
        <p:nvPicPr>
          <p:cNvPr id="16" name="Picture Placeholder 15"/>
          <p:cNvPicPr>
            <a:picLocks noGrp="1" noChangeAspect="1"/>
          </p:cNvPicPr>
          <p:nvPr>
            <p:ph type="pic" sz="quarter" idx="25"/>
          </p:nvPr>
        </p:nvPicPr>
        <p:blipFill rotWithShape="1">
          <a:blip r:embed="rId4">
            <a:extLst>
              <a:ext uri="{28A0092B-C50C-407E-A947-70E740481C1C}">
                <a14:useLocalDpi xmlns:a14="http://schemas.microsoft.com/office/drawing/2010/main" val="0"/>
              </a:ext>
            </a:extLst>
          </a:blip>
          <a:srcRect l="12533" r="6812" b="28234"/>
          <a:stretch/>
        </p:blipFill>
        <p:spPr>
          <a:xfrm>
            <a:off x="9805674" y="555939"/>
            <a:ext cx="2348945" cy="1566160"/>
          </a:xfrm>
        </p:spPr>
      </p:pic>
      <p:pic>
        <p:nvPicPr>
          <p:cNvPr id="18" name="Picture Placeholder 17"/>
          <p:cNvPicPr>
            <a:picLocks noGrp="1" noChangeAspect="1"/>
          </p:cNvPicPr>
          <p:nvPr>
            <p:ph type="pic" sz="quarter" idx="27"/>
          </p:nvPr>
        </p:nvPicPr>
        <p:blipFill rotWithShape="1">
          <a:blip r:embed="rId5">
            <a:extLst>
              <a:ext uri="{28A0092B-C50C-407E-A947-70E740481C1C}">
                <a14:useLocalDpi xmlns:a14="http://schemas.microsoft.com/office/drawing/2010/main" val="0"/>
              </a:ext>
            </a:extLst>
          </a:blip>
          <a:srcRect l="12500" r="6030" b="28080"/>
          <a:stretch/>
        </p:blipFill>
        <p:spPr>
          <a:xfrm>
            <a:off x="7377257" y="3752971"/>
            <a:ext cx="2370591" cy="1569527"/>
          </a:xfrm>
        </p:spPr>
      </p:pic>
      <p:pic>
        <p:nvPicPr>
          <p:cNvPr id="17" name="Picture Placeholder 16"/>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l="12500" r="6740" b="24918"/>
          <a:stretch/>
        </p:blipFill>
        <p:spPr>
          <a:xfrm>
            <a:off x="4991135" y="3752970"/>
            <a:ext cx="2349944" cy="1638539"/>
          </a:xfrm>
        </p:spPr>
      </p:pic>
    </p:spTree>
    <p:extLst>
      <p:ext uri="{BB962C8B-B14F-4D97-AF65-F5344CB8AC3E}">
        <p14:creationId xmlns:p14="http://schemas.microsoft.com/office/powerpoint/2010/main" val="1043380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A97F4D-F280-472F-9307-25B3E6BD88B5}"/>
              </a:ext>
            </a:extLst>
          </p:cNvPr>
          <p:cNvSpPr>
            <a:spLocks noGrp="1"/>
          </p:cNvSpPr>
          <p:nvPr>
            <p:ph type="title"/>
          </p:nvPr>
        </p:nvSpPr>
        <p:spPr>
          <a:xfrm>
            <a:off x="865517" y="554587"/>
            <a:ext cx="3833906" cy="2221622"/>
          </a:xfrm>
        </p:spPr>
        <p:txBody>
          <a:bodyPr/>
          <a:lstStyle/>
          <a:p>
            <a:r>
              <a:rPr lang="en-US" dirty="0" smtClean="0"/>
              <a:t>Method</a:t>
            </a:r>
            <a:endParaRPr lang="en-US" dirty="0"/>
          </a:p>
        </p:txBody>
      </p:sp>
      <p:sp>
        <p:nvSpPr>
          <p:cNvPr id="4" name="Text Placeholder 3">
            <a:extLst>
              <a:ext uri="{FF2B5EF4-FFF2-40B4-BE49-F238E27FC236}">
                <a16:creationId xmlns="" xmlns:a16="http://schemas.microsoft.com/office/drawing/2014/main" id="{C1891695-E7DA-48AF-9EEB-86DA1F9BF74F}"/>
              </a:ext>
            </a:extLst>
          </p:cNvPr>
          <p:cNvSpPr>
            <a:spLocks noGrp="1"/>
          </p:cNvSpPr>
          <p:nvPr>
            <p:ph type="body" sz="quarter" idx="18"/>
          </p:nvPr>
        </p:nvSpPr>
        <p:spPr>
          <a:xfrm>
            <a:off x="86264" y="2895600"/>
            <a:ext cx="4518286" cy="2855913"/>
          </a:xfrm>
        </p:spPr>
        <p:txBody>
          <a:bodyPr/>
          <a:lstStyle/>
          <a:p>
            <a:r>
              <a:rPr lang="en-US" i="1" dirty="0" smtClean="0"/>
              <a:t>General </a:t>
            </a:r>
            <a:r>
              <a:rPr lang="en-US" i="1" dirty="0"/>
              <a:t>scheme of </a:t>
            </a:r>
            <a:r>
              <a:rPr lang="en-US" i="1" dirty="0" smtClean="0"/>
              <a:t>Target Detection</a:t>
            </a:r>
            <a:endParaRPr lang="en-US" dirty="0"/>
          </a:p>
          <a:p>
            <a:endParaRPr lang="en-US" dirty="0"/>
          </a:p>
        </p:txBody>
      </p:sp>
      <p:graphicFrame>
        <p:nvGraphicFramePr>
          <p:cNvPr id="5" name="Content Placeholder 2" descr="Timeline SmartArt">
            <a:extLst>
              <a:ext uri="{FF2B5EF4-FFF2-40B4-BE49-F238E27FC236}">
                <a16:creationId xmlns="" xmlns:a16="http://schemas.microsoft.com/office/drawing/2014/main" id="{49A92778-1E2C-48F2-99CD-26EF59E3C6C0}"/>
              </a:ext>
            </a:extLst>
          </p:cNvPr>
          <p:cNvGraphicFramePr>
            <a:graphicFrameLocks noGrp="1"/>
          </p:cNvGraphicFramePr>
          <p:nvPr>
            <p:ph idx="4294967295"/>
            <p:extLst>
              <p:ext uri="{D42A27DB-BD31-4B8C-83A1-F6EECF244321}">
                <p14:modId xmlns:p14="http://schemas.microsoft.com/office/powerpoint/2010/main" val="3700540789"/>
              </p:ext>
            </p:extLst>
          </p:nvPr>
        </p:nvGraphicFramePr>
        <p:xfrm>
          <a:off x="4664917" y="327803"/>
          <a:ext cx="7736727" cy="5525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 xmlns:a16="http://schemas.microsoft.com/office/drawing/2014/main" id="{EB761CE6-695A-0941-954E-A6BD7E16386F}"/>
              </a:ext>
            </a:extLst>
          </p:cNvPr>
          <p:cNvSpPr>
            <a:spLocks noGrp="1"/>
          </p:cNvSpPr>
          <p:nvPr>
            <p:ph type="sldNum" sz="quarter" idx="12"/>
          </p:nvPr>
        </p:nvSpPr>
        <p:spPr/>
        <p:txBody>
          <a:bodyPr/>
          <a:lstStyle/>
          <a:p>
            <a:fld id="{13D2E340-0663-474B-992C-9192B5C45E57}" type="slidenum">
              <a:rPr lang="en-US" smtClean="0"/>
              <a:t>3</a:t>
            </a:fld>
            <a:endParaRPr lang="en-US" dirty="0"/>
          </a:p>
        </p:txBody>
      </p:sp>
      <p:sp>
        <p:nvSpPr>
          <p:cNvPr id="7" name="Rectangle 6"/>
          <p:cNvSpPr/>
          <p:nvPr/>
        </p:nvSpPr>
        <p:spPr>
          <a:xfrm>
            <a:off x="7470942" y="4442515"/>
            <a:ext cx="1373542" cy="178207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98975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30</a:t>
            </a:fld>
            <a:endParaRPr lang="en-US" noProof="0"/>
          </a:p>
        </p:txBody>
      </p:sp>
      <p:sp>
        <p:nvSpPr>
          <p:cNvPr id="16" name="Title 1"/>
          <p:cNvSpPr>
            <a:spLocks noGrp="1"/>
          </p:cNvSpPr>
          <p:nvPr>
            <p:ph type="title"/>
          </p:nvPr>
        </p:nvSpPr>
        <p:spPr>
          <a:xfrm>
            <a:off x="762000" y="2831932"/>
            <a:ext cx="3833906" cy="1562638"/>
          </a:xfrm>
        </p:spPr>
        <p:txBody>
          <a:bodyPr/>
          <a:lstStyle/>
          <a:p>
            <a:r>
              <a:rPr lang="en-US" dirty="0" smtClean="0"/>
              <a:t>Vehicle </a:t>
            </a:r>
            <a:r>
              <a:rPr lang="en-US" dirty="0"/>
              <a:t>1</a:t>
            </a:r>
          </a:p>
        </p:txBody>
      </p:sp>
      <p:sp>
        <p:nvSpPr>
          <p:cNvPr id="17" name="Text Placeholder 3"/>
          <p:cNvSpPr>
            <a:spLocks noGrp="1"/>
          </p:cNvSpPr>
          <p:nvPr>
            <p:ph type="body" sz="quarter" idx="18"/>
          </p:nvPr>
        </p:nvSpPr>
        <p:spPr>
          <a:xfrm>
            <a:off x="762000" y="4573117"/>
            <a:ext cx="3842550" cy="1178396"/>
          </a:xfrm>
        </p:spPr>
        <p:txBody>
          <a:bodyPr/>
          <a:lstStyle/>
          <a:p>
            <a:r>
              <a:rPr lang="en-US" dirty="0" smtClean="0"/>
              <a:t>Result of Unstructured Method</a:t>
            </a:r>
          </a:p>
          <a:p>
            <a:r>
              <a:rPr lang="en-US" dirty="0"/>
              <a:t>Detector Map</a:t>
            </a:r>
          </a:p>
          <a:p>
            <a:endParaRPr lang="en-US" dirty="0"/>
          </a:p>
        </p:txBody>
      </p:sp>
      <p:sp>
        <p:nvSpPr>
          <p:cNvPr id="18" name="Text Placeholder 6"/>
          <p:cNvSpPr>
            <a:spLocks noGrp="1"/>
          </p:cNvSpPr>
          <p:nvPr>
            <p:ph type="body" sz="quarter" idx="13"/>
          </p:nvPr>
        </p:nvSpPr>
        <p:spPr>
          <a:xfrm>
            <a:off x="4977442" y="1768416"/>
            <a:ext cx="3390181" cy="3273136"/>
          </a:xfrm>
        </p:spPr>
        <p:txBody>
          <a:bodyPr/>
          <a:lstStyle/>
          <a:p>
            <a:r>
              <a:rPr lang="en-US" dirty="0" smtClean="0"/>
              <a:t>AMSD</a:t>
            </a:r>
            <a:endParaRPr lang="en-US" dirty="0"/>
          </a:p>
        </p:txBody>
      </p:sp>
      <p:sp>
        <p:nvSpPr>
          <p:cNvPr id="19" name="Text Placeholder 7"/>
          <p:cNvSpPr>
            <a:spLocks noGrp="1"/>
          </p:cNvSpPr>
          <p:nvPr>
            <p:ph type="body" sz="quarter" idx="14"/>
          </p:nvPr>
        </p:nvSpPr>
        <p:spPr>
          <a:xfrm>
            <a:off x="8523594" y="1768416"/>
            <a:ext cx="3346354" cy="3273136"/>
          </a:xfrm>
        </p:spPr>
        <p:txBody>
          <a:bodyPr/>
          <a:lstStyle/>
          <a:p>
            <a:r>
              <a:rPr lang="en-US" dirty="0" smtClean="0"/>
              <a:t>OSP</a:t>
            </a:r>
            <a:endParaRPr lang="en-US" dirty="0"/>
          </a:p>
        </p:txBody>
      </p:sp>
      <p:pic>
        <p:nvPicPr>
          <p:cNvPr id="5" name="Picture Placeholder 4"/>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2500" r="9942" b="25898"/>
          <a:stretch/>
        </p:blipFill>
        <p:spPr>
          <a:xfrm>
            <a:off x="4977441" y="1768416"/>
            <a:ext cx="3226279" cy="2311878"/>
          </a:xfrm>
        </p:spPr>
      </p:pic>
      <p:pic>
        <p:nvPicPr>
          <p:cNvPr id="6" name="Picture Placeholder 5"/>
          <p:cNvPicPr>
            <a:picLocks noGrp="1" noChangeAspect="1"/>
          </p:cNvPicPr>
          <p:nvPr>
            <p:ph type="pic" sz="quarter" idx="25"/>
          </p:nvPr>
        </p:nvPicPr>
        <p:blipFill rotWithShape="1">
          <a:blip r:embed="rId3">
            <a:extLst>
              <a:ext uri="{28A0092B-C50C-407E-A947-70E740481C1C}">
                <a14:useLocalDpi xmlns:a14="http://schemas.microsoft.com/office/drawing/2010/main" val="0"/>
              </a:ext>
            </a:extLst>
          </a:blip>
          <a:srcRect l="12533" r="7093" b="27833"/>
          <a:stretch/>
        </p:blipFill>
        <p:spPr>
          <a:xfrm>
            <a:off x="8523593" y="1768416"/>
            <a:ext cx="3346354" cy="2251493"/>
          </a:xfrm>
        </p:spPr>
      </p:pic>
      <p:sp>
        <p:nvSpPr>
          <p:cNvPr id="13" name="TextBox 12"/>
          <p:cNvSpPr txBox="1"/>
          <p:nvPr/>
        </p:nvSpPr>
        <p:spPr>
          <a:xfrm>
            <a:off x="4898783" y="5320287"/>
            <a:ext cx="6689480" cy="1477328"/>
          </a:xfrm>
          <a:prstGeom prst="rect">
            <a:avLst/>
          </a:prstGeom>
          <a:noFill/>
        </p:spPr>
        <p:txBody>
          <a:bodyPr wrap="square" rtlCol="0">
            <a:spAutoFit/>
          </a:bodyPr>
          <a:lstStyle/>
          <a:p>
            <a:pPr algn="just"/>
            <a:r>
              <a:rPr lang="en-US" dirty="0" smtClean="0"/>
              <a:t>In Unstructured method, first of all estimate number of  endmembers</a:t>
            </a:r>
          </a:p>
          <a:p>
            <a:pPr algn="just"/>
            <a:r>
              <a:rPr lang="en-US" dirty="0" smtClean="0"/>
              <a:t> with HFC ,that is  36 , then calculate </a:t>
            </a:r>
            <a:r>
              <a:rPr lang="en-US" dirty="0"/>
              <a:t>matrix </a:t>
            </a:r>
            <a:r>
              <a:rPr lang="en-US" dirty="0" smtClean="0"/>
              <a:t>of background  endmembers with ATGP and  finally use AMSD and OSP to target detection.</a:t>
            </a:r>
            <a:endParaRPr lang="en-US" dirty="0"/>
          </a:p>
          <a:p>
            <a:endParaRPr lang="en-US" dirty="0"/>
          </a:p>
        </p:txBody>
      </p:sp>
    </p:spTree>
    <p:extLst>
      <p:ext uri="{BB962C8B-B14F-4D97-AF65-F5344CB8AC3E}">
        <p14:creationId xmlns:p14="http://schemas.microsoft.com/office/powerpoint/2010/main" val="21773495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D2E340-0663-474B-992C-9192B5C45E57}" type="slidenum">
              <a:rPr lang="en-US" noProof="0" smtClean="0"/>
              <a:t>31</a:t>
            </a:fld>
            <a:endParaRPr lang="en-US" noProof="0"/>
          </a:p>
        </p:txBody>
      </p:sp>
      <p:sp>
        <p:nvSpPr>
          <p:cNvPr id="3" name="Title 1"/>
          <p:cNvSpPr txBox="1">
            <a:spLocks/>
          </p:cNvSpPr>
          <p:nvPr/>
        </p:nvSpPr>
        <p:spPr>
          <a:xfrm>
            <a:off x="-743760" y="165738"/>
            <a:ext cx="3833906" cy="1562638"/>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r>
              <a:rPr lang="en-US" dirty="0" smtClean="0"/>
              <a:t>Vehicle </a:t>
            </a:r>
            <a:r>
              <a:rPr lang="en-US" dirty="0"/>
              <a:t>1</a:t>
            </a:r>
          </a:p>
        </p:txBody>
      </p:sp>
      <p:sp>
        <p:nvSpPr>
          <p:cNvPr id="4" name="Text Placeholder 3"/>
          <p:cNvSpPr txBox="1">
            <a:spLocks/>
          </p:cNvSpPr>
          <p:nvPr/>
        </p:nvSpPr>
        <p:spPr>
          <a:xfrm>
            <a:off x="227162" y="5790154"/>
            <a:ext cx="6924136" cy="1178396"/>
          </a:xfrm>
          <a:prstGeom prst="rect">
            <a:avLst/>
          </a:prstGeom>
        </p:spPr>
        <p:txBody>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smtClean="0"/>
              <a:t>ROC curve of  Vehicle </a:t>
            </a:r>
            <a:r>
              <a:rPr lang="en-US" dirty="0"/>
              <a:t>1</a:t>
            </a:r>
            <a:r>
              <a:rPr lang="en-US" dirty="0" smtClean="0"/>
              <a:t> data for 1000 different thresholds </a:t>
            </a:r>
          </a:p>
          <a:p>
            <a:r>
              <a:rPr lang="en-US" dirty="0" smtClean="0"/>
              <a:t>The AUC of each curve calculated</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8692939"/>
              </p:ext>
            </p:extLst>
          </p:nvPr>
        </p:nvGraphicFramePr>
        <p:xfrm>
          <a:off x="9654451" y="1914443"/>
          <a:ext cx="1956280" cy="2961640"/>
        </p:xfrm>
        <a:graphic>
          <a:graphicData uri="http://schemas.openxmlformats.org/drawingml/2006/table">
            <a:tbl>
              <a:tblPr firstRow="1" bandRow="1">
                <a:tableStyleId>{5C22544A-7EE6-4342-B048-85BDC9FD1C3A}</a:tableStyleId>
              </a:tblPr>
              <a:tblGrid>
                <a:gridCol w="978140"/>
                <a:gridCol w="978140"/>
              </a:tblGrid>
              <a:tr h="0">
                <a:tc>
                  <a:txBody>
                    <a:bodyPr/>
                    <a:lstStyle/>
                    <a:p>
                      <a:pPr algn="ctr"/>
                      <a:r>
                        <a:rPr lang="en-US" dirty="0" smtClean="0"/>
                        <a:t>Method</a:t>
                      </a:r>
                      <a:endParaRPr lang="en-US" dirty="0"/>
                    </a:p>
                  </a:txBody>
                  <a:tcPr/>
                </a:tc>
                <a:tc>
                  <a:txBody>
                    <a:bodyPr/>
                    <a:lstStyle/>
                    <a:p>
                      <a:pPr algn="ctr"/>
                      <a:r>
                        <a:rPr lang="en-US" dirty="0" smtClean="0"/>
                        <a:t>AUC</a:t>
                      </a:r>
                      <a:endParaRPr lang="en-US" dirty="0"/>
                    </a:p>
                  </a:txBody>
                  <a:tcPr/>
                </a:tc>
              </a:tr>
              <a:tr h="370840">
                <a:tc>
                  <a:txBody>
                    <a:bodyPr/>
                    <a:lstStyle/>
                    <a:p>
                      <a:pPr algn="ctr"/>
                      <a:r>
                        <a:rPr lang="en-US" dirty="0" smtClean="0"/>
                        <a:t>CEM</a:t>
                      </a:r>
                    </a:p>
                  </a:txBody>
                  <a:tcPr/>
                </a:tc>
                <a:tc>
                  <a:txBody>
                    <a:bodyPr/>
                    <a:lstStyle/>
                    <a:p>
                      <a:pPr algn="ctr"/>
                      <a:r>
                        <a:rPr lang="en-US" dirty="0" smtClean="0"/>
                        <a:t>0.981</a:t>
                      </a:r>
                      <a:endParaRPr lang="en-US" dirty="0"/>
                    </a:p>
                  </a:txBody>
                  <a:tcPr/>
                </a:tc>
              </a:tr>
              <a:tr h="370840">
                <a:tc>
                  <a:txBody>
                    <a:bodyPr/>
                    <a:lstStyle/>
                    <a:p>
                      <a:pPr algn="ctr"/>
                      <a:r>
                        <a:rPr lang="en-US" dirty="0" smtClean="0"/>
                        <a:t>ACE</a:t>
                      </a:r>
                      <a:endParaRPr lang="en-US" dirty="0"/>
                    </a:p>
                  </a:txBody>
                  <a:tcPr/>
                </a:tc>
                <a:tc>
                  <a:txBody>
                    <a:bodyPr/>
                    <a:lstStyle/>
                    <a:p>
                      <a:pPr algn="ctr"/>
                      <a:r>
                        <a:rPr lang="en-US" dirty="0" smtClean="0"/>
                        <a:t>0.926</a:t>
                      </a:r>
                      <a:endParaRPr lang="en-US" dirty="0"/>
                    </a:p>
                  </a:txBody>
                  <a:tcPr/>
                </a:tc>
              </a:tr>
              <a:tr h="370840">
                <a:tc>
                  <a:txBody>
                    <a:bodyPr/>
                    <a:lstStyle/>
                    <a:p>
                      <a:pPr algn="ctr"/>
                      <a:r>
                        <a:rPr lang="en-US" dirty="0" smtClean="0"/>
                        <a:t>SACE</a:t>
                      </a:r>
                      <a:endParaRPr lang="en-US" dirty="0"/>
                    </a:p>
                  </a:txBody>
                  <a:tcPr/>
                </a:tc>
                <a:tc>
                  <a:txBody>
                    <a:bodyPr/>
                    <a:lstStyle/>
                    <a:p>
                      <a:pPr algn="ctr"/>
                      <a:r>
                        <a:rPr lang="en-US" dirty="0" smtClean="0"/>
                        <a:t>0.980</a:t>
                      </a:r>
                      <a:endParaRPr lang="en-US" dirty="0"/>
                    </a:p>
                  </a:txBody>
                  <a:tcPr/>
                </a:tc>
              </a:tr>
              <a:tr h="370840">
                <a:tc>
                  <a:txBody>
                    <a:bodyPr/>
                    <a:lstStyle/>
                    <a:p>
                      <a:pPr algn="ctr"/>
                      <a:r>
                        <a:rPr lang="en-US" dirty="0" smtClean="0"/>
                        <a:t>MF</a:t>
                      </a:r>
                      <a:endParaRPr lang="en-US" dirty="0"/>
                    </a:p>
                  </a:txBody>
                  <a:tcPr/>
                </a:tc>
                <a:tc>
                  <a:txBody>
                    <a:bodyPr/>
                    <a:lstStyle/>
                    <a:p>
                      <a:pPr algn="ctr"/>
                      <a:r>
                        <a:rPr lang="en-US" dirty="0" smtClean="0"/>
                        <a:t>0.982</a:t>
                      </a:r>
                      <a:endParaRPr lang="en-US" dirty="0"/>
                    </a:p>
                  </a:txBody>
                  <a:tcPr/>
                </a:tc>
              </a:tr>
              <a:tr h="370840">
                <a:tc>
                  <a:txBody>
                    <a:bodyPr/>
                    <a:lstStyle/>
                    <a:p>
                      <a:pPr algn="ctr"/>
                      <a:r>
                        <a:rPr lang="en-US" dirty="0" smtClean="0"/>
                        <a:t>GLRT</a:t>
                      </a:r>
                      <a:endParaRPr lang="en-US" dirty="0"/>
                    </a:p>
                  </a:txBody>
                  <a:tcPr/>
                </a:tc>
                <a:tc>
                  <a:txBody>
                    <a:bodyPr/>
                    <a:lstStyle/>
                    <a:p>
                      <a:pPr algn="ctr"/>
                      <a:r>
                        <a:rPr lang="en-US" dirty="0" smtClean="0"/>
                        <a:t>0.926</a:t>
                      </a:r>
                      <a:endParaRPr lang="en-US" dirty="0"/>
                    </a:p>
                  </a:txBody>
                  <a:tcPr/>
                </a:tc>
              </a:tr>
              <a:tr h="370840">
                <a:tc>
                  <a:txBody>
                    <a:bodyPr/>
                    <a:lstStyle/>
                    <a:p>
                      <a:pPr algn="ctr"/>
                      <a:r>
                        <a:rPr lang="en-US" dirty="0" smtClean="0"/>
                        <a:t>OSP</a:t>
                      </a:r>
                      <a:endParaRPr lang="en-US" dirty="0"/>
                    </a:p>
                  </a:txBody>
                  <a:tcPr/>
                </a:tc>
                <a:tc>
                  <a:txBody>
                    <a:bodyPr/>
                    <a:lstStyle/>
                    <a:p>
                      <a:pPr algn="ctr"/>
                      <a:r>
                        <a:rPr lang="en-US" dirty="0" smtClean="0"/>
                        <a:t>0.522</a:t>
                      </a:r>
                      <a:endParaRPr lang="en-US" dirty="0"/>
                    </a:p>
                  </a:txBody>
                  <a:tcPr/>
                </a:tc>
              </a:tr>
              <a:tr h="370840">
                <a:tc>
                  <a:txBody>
                    <a:bodyPr/>
                    <a:lstStyle/>
                    <a:p>
                      <a:pPr algn="ctr"/>
                      <a:r>
                        <a:rPr lang="en-US" dirty="0" smtClean="0"/>
                        <a:t>AMSD</a:t>
                      </a:r>
                      <a:endParaRPr lang="en-US" dirty="0"/>
                    </a:p>
                  </a:txBody>
                  <a:tcPr/>
                </a:tc>
                <a:tc>
                  <a:txBody>
                    <a:bodyPr/>
                    <a:lstStyle/>
                    <a:p>
                      <a:pPr algn="ctr"/>
                      <a:r>
                        <a:rPr lang="en-US" dirty="0" smtClean="0"/>
                        <a:t>0.901</a:t>
                      </a:r>
                      <a:endParaRPr lang="en-US" dirty="0"/>
                    </a:p>
                  </a:txBody>
                  <a:tcPr/>
                </a:tc>
              </a:tr>
            </a:tbl>
          </a:graphicData>
        </a:graphic>
      </p:graphicFrame>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806" y="759124"/>
            <a:ext cx="10472929" cy="5105553"/>
          </a:xfrm>
          <a:prstGeom prst="rect">
            <a:avLst/>
          </a:prstGeom>
        </p:spPr>
      </p:pic>
    </p:spTree>
    <p:extLst>
      <p:ext uri="{BB962C8B-B14F-4D97-AF65-F5344CB8AC3E}">
        <p14:creationId xmlns:p14="http://schemas.microsoft.com/office/powerpoint/2010/main" val="2622615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32</a:t>
            </a:fld>
            <a:endParaRPr lang="en-US" noProof="0"/>
          </a:p>
        </p:txBody>
      </p:sp>
      <p:sp>
        <p:nvSpPr>
          <p:cNvPr id="22" name="Title 1"/>
          <p:cNvSpPr>
            <a:spLocks noGrp="1"/>
          </p:cNvSpPr>
          <p:nvPr>
            <p:ph type="title"/>
          </p:nvPr>
        </p:nvSpPr>
        <p:spPr>
          <a:xfrm>
            <a:off x="762000" y="2831932"/>
            <a:ext cx="3833906" cy="1562638"/>
          </a:xfrm>
        </p:spPr>
        <p:txBody>
          <a:bodyPr/>
          <a:lstStyle/>
          <a:p>
            <a:r>
              <a:rPr lang="en-US" dirty="0" smtClean="0"/>
              <a:t>Vehicle 2</a:t>
            </a:r>
            <a:endParaRPr lang="en-US" dirty="0"/>
          </a:p>
        </p:txBody>
      </p:sp>
      <p:sp>
        <p:nvSpPr>
          <p:cNvPr id="23" name="Text Placeholder 3"/>
          <p:cNvSpPr>
            <a:spLocks noGrp="1"/>
          </p:cNvSpPr>
          <p:nvPr>
            <p:ph type="body" sz="quarter" idx="18"/>
          </p:nvPr>
        </p:nvSpPr>
        <p:spPr>
          <a:xfrm>
            <a:off x="753356" y="4611758"/>
            <a:ext cx="3842550" cy="1178396"/>
          </a:xfrm>
        </p:spPr>
        <p:txBody>
          <a:bodyPr/>
          <a:lstStyle/>
          <a:p>
            <a:r>
              <a:rPr lang="en-US" dirty="0" smtClean="0"/>
              <a:t>Result of Structured Method</a:t>
            </a:r>
          </a:p>
          <a:p>
            <a:r>
              <a:rPr lang="en-US" dirty="0" smtClean="0"/>
              <a:t>Detector Map</a:t>
            </a:r>
          </a:p>
          <a:p>
            <a:endParaRPr lang="en-US" dirty="0"/>
          </a:p>
        </p:txBody>
      </p:sp>
      <p:sp>
        <p:nvSpPr>
          <p:cNvPr id="24" name="Content Placeholder 5"/>
          <p:cNvSpPr>
            <a:spLocks noGrp="1"/>
          </p:cNvSpPr>
          <p:nvPr>
            <p:ph idx="1"/>
          </p:nvPr>
        </p:nvSpPr>
        <p:spPr>
          <a:xfrm>
            <a:off x="4978237" y="504516"/>
            <a:ext cx="2386123" cy="2569723"/>
          </a:xfrm>
        </p:spPr>
        <p:txBody>
          <a:bodyPr/>
          <a:lstStyle/>
          <a:p>
            <a:r>
              <a:rPr lang="en-US" dirty="0" smtClean="0"/>
              <a:t>CEM</a:t>
            </a:r>
            <a:endParaRPr lang="en-US" dirty="0"/>
          </a:p>
        </p:txBody>
      </p:sp>
      <p:sp>
        <p:nvSpPr>
          <p:cNvPr id="25" name="Text Placeholder 6"/>
          <p:cNvSpPr>
            <a:spLocks noGrp="1"/>
          </p:cNvSpPr>
          <p:nvPr>
            <p:ph type="body" sz="quarter" idx="13"/>
          </p:nvPr>
        </p:nvSpPr>
        <p:spPr>
          <a:xfrm>
            <a:off x="7377484" y="504516"/>
            <a:ext cx="2405614" cy="2569723"/>
          </a:xfrm>
        </p:spPr>
        <p:txBody>
          <a:bodyPr/>
          <a:lstStyle/>
          <a:p>
            <a:r>
              <a:rPr lang="en-US" dirty="0" smtClean="0"/>
              <a:t>ACE</a:t>
            </a:r>
            <a:endParaRPr lang="en-US" dirty="0"/>
          </a:p>
        </p:txBody>
      </p:sp>
      <p:sp>
        <p:nvSpPr>
          <p:cNvPr id="26" name="Text Placeholder 7"/>
          <p:cNvSpPr>
            <a:spLocks noGrp="1"/>
          </p:cNvSpPr>
          <p:nvPr>
            <p:ph type="body" sz="quarter" idx="14"/>
          </p:nvPr>
        </p:nvSpPr>
        <p:spPr>
          <a:xfrm>
            <a:off x="9802994" y="504516"/>
            <a:ext cx="2386123" cy="2569723"/>
          </a:xfrm>
        </p:spPr>
        <p:txBody>
          <a:bodyPr/>
          <a:lstStyle/>
          <a:p>
            <a:r>
              <a:rPr lang="en-US" dirty="0" smtClean="0"/>
              <a:t>S-ACE</a:t>
            </a:r>
            <a:endParaRPr lang="en-US" dirty="0"/>
          </a:p>
        </p:txBody>
      </p:sp>
      <p:sp>
        <p:nvSpPr>
          <p:cNvPr id="27" name="Text Placeholder 8"/>
          <p:cNvSpPr>
            <a:spLocks noGrp="1"/>
          </p:cNvSpPr>
          <p:nvPr>
            <p:ph type="body" sz="quarter" idx="20"/>
          </p:nvPr>
        </p:nvSpPr>
        <p:spPr>
          <a:xfrm>
            <a:off x="4978237" y="3559276"/>
            <a:ext cx="2386123" cy="2569723"/>
          </a:xfrm>
        </p:spPr>
        <p:txBody>
          <a:bodyPr/>
          <a:lstStyle/>
          <a:p>
            <a:r>
              <a:rPr lang="en-US" dirty="0" smtClean="0"/>
              <a:t>GLRT</a:t>
            </a:r>
            <a:endParaRPr lang="en-US" dirty="0"/>
          </a:p>
        </p:txBody>
      </p:sp>
      <p:sp>
        <p:nvSpPr>
          <p:cNvPr id="28" name="Text Placeholder 9"/>
          <p:cNvSpPr>
            <a:spLocks noGrp="1"/>
          </p:cNvSpPr>
          <p:nvPr>
            <p:ph type="body" sz="quarter" idx="21"/>
          </p:nvPr>
        </p:nvSpPr>
        <p:spPr>
          <a:xfrm>
            <a:off x="7377258" y="3559276"/>
            <a:ext cx="2386123" cy="2569723"/>
          </a:xfrm>
        </p:spPr>
        <p:txBody>
          <a:bodyPr/>
          <a:lstStyle/>
          <a:p>
            <a:r>
              <a:rPr lang="en-US" dirty="0"/>
              <a:t>Matched </a:t>
            </a:r>
            <a:r>
              <a:rPr lang="en-US" dirty="0" smtClean="0"/>
              <a:t>Filter</a:t>
            </a:r>
            <a:endParaRPr lang="en-US" dirty="0"/>
          </a:p>
        </p:txBody>
      </p:sp>
      <p:pic>
        <p:nvPicPr>
          <p:cNvPr id="8" name="Picture Placeholder 7"/>
          <p:cNvPicPr>
            <a:picLocks noGrp="1" noChangeAspect="1"/>
          </p:cNvPicPr>
          <p:nvPr>
            <p:ph type="pic" sz="quarter" idx="23"/>
          </p:nvPr>
        </p:nvPicPr>
        <p:blipFill rotWithShape="1">
          <a:blip r:embed="rId2">
            <a:extLst>
              <a:ext uri="{28A0092B-C50C-407E-A947-70E740481C1C}">
                <a14:useLocalDpi xmlns:a14="http://schemas.microsoft.com/office/drawing/2010/main" val="0"/>
              </a:ext>
            </a:extLst>
          </a:blip>
          <a:srcRect l="12500" r="8319" b="23252"/>
          <a:stretch/>
        </p:blipFill>
        <p:spPr>
          <a:xfrm>
            <a:off x="4978236" y="660629"/>
            <a:ext cx="2284209" cy="1660540"/>
          </a:xfrm>
        </p:spPr>
      </p:pic>
      <p:pic>
        <p:nvPicPr>
          <p:cNvPr id="9" name="Picture Placeholder 8"/>
          <p:cNvPicPr>
            <a:picLocks noGrp="1" noChangeAspect="1"/>
          </p:cNvPicPr>
          <p:nvPr>
            <p:ph type="pic" sz="quarter" idx="24"/>
          </p:nvPr>
        </p:nvPicPr>
        <p:blipFill rotWithShape="1">
          <a:blip r:embed="rId3">
            <a:extLst>
              <a:ext uri="{28A0092B-C50C-407E-A947-70E740481C1C}">
                <a14:useLocalDpi xmlns:a14="http://schemas.microsoft.com/office/drawing/2010/main" val="0"/>
              </a:ext>
            </a:extLst>
          </a:blip>
          <a:srcRect l="12500" r="6384" b="24470"/>
          <a:stretch/>
        </p:blipFill>
        <p:spPr>
          <a:xfrm>
            <a:off x="7384256" y="660629"/>
            <a:ext cx="2340036" cy="1634163"/>
          </a:xfrm>
        </p:spPr>
      </p:pic>
      <p:pic>
        <p:nvPicPr>
          <p:cNvPr id="10" name="Picture Placeholder 9"/>
          <p:cNvPicPr>
            <a:picLocks noGrp="1" noChangeAspect="1"/>
          </p:cNvPicPr>
          <p:nvPr>
            <p:ph type="pic" sz="quarter" idx="25"/>
          </p:nvPr>
        </p:nvPicPr>
        <p:blipFill rotWithShape="1">
          <a:blip r:embed="rId4">
            <a:extLst>
              <a:ext uri="{28A0092B-C50C-407E-A947-70E740481C1C}">
                <a14:useLocalDpi xmlns:a14="http://schemas.microsoft.com/office/drawing/2010/main" val="0"/>
              </a:ext>
            </a:extLst>
          </a:blip>
          <a:srcRect l="12533" r="8279" b="26502"/>
          <a:stretch/>
        </p:blipFill>
        <p:spPr>
          <a:xfrm>
            <a:off x="9802993" y="660629"/>
            <a:ext cx="2286429" cy="1590202"/>
          </a:xfrm>
        </p:spPr>
      </p:pic>
      <p:pic>
        <p:nvPicPr>
          <p:cNvPr id="12" name="Picture Placeholder 11"/>
          <p:cNvPicPr>
            <a:picLocks noGrp="1" noChangeAspect="1"/>
          </p:cNvPicPr>
          <p:nvPr>
            <p:ph type="pic" sz="quarter" idx="27"/>
          </p:nvPr>
        </p:nvPicPr>
        <p:blipFill rotWithShape="1">
          <a:blip r:embed="rId5">
            <a:extLst>
              <a:ext uri="{28A0092B-C50C-407E-A947-70E740481C1C}">
                <a14:useLocalDpi xmlns:a14="http://schemas.microsoft.com/office/drawing/2010/main" val="0"/>
              </a:ext>
            </a:extLst>
          </a:blip>
          <a:srcRect l="12500" r="6994" b="28480"/>
          <a:stretch/>
        </p:blipFill>
        <p:spPr>
          <a:xfrm>
            <a:off x="7384256" y="3578502"/>
            <a:ext cx="2322452" cy="1547413"/>
          </a:xfrm>
        </p:spPr>
      </p:pic>
      <p:pic>
        <p:nvPicPr>
          <p:cNvPr id="11" name="Picture Placeholder 10"/>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l="12500" r="7118" b="27067"/>
          <a:stretch/>
        </p:blipFill>
        <p:spPr>
          <a:xfrm>
            <a:off x="5005130" y="3627052"/>
            <a:ext cx="2318861" cy="1577994"/>
          </a:xfrm>
        </p:spPr>
      </p:pic>
    </p:spTree>
    <p:extLst>
      <p:ext uri="{BB962C8B-B14F-4D97-AF65-F5344CB8AC3E}">
        <p14:creationId xmlns:p14="http://schemas.microsoft.com/office/powerpoint/2010/main" val="24322720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33</a:t>
            </a:fld>
            <a:endParaRPr lang="en-US" noProof="0"/>
          </a:p>
        </p:txBody>
      </p:sp>
      <p:sp>
        <p:nvSpPr>
          <p:cNvPr id="16" name="Title 1"/>
          <p:cNvSpPr>
            <a:spLocks noGrp="1"/>
          </p:cNvSpPr>
          <p:nvPr>
            <p:ph type="title"/>
          </p:nvPr>
        </p:nvSpPr>
        <p:spPr>
          <a:xfrm>
            <a:off x="762000" y="2831932"/>
            <a:ext cx="3833906" cy="1562638"/>
          </a:xfrm>
        </p:spPr>
        <p:txBody>
          <a:bodyPr/>
          <a:lstStyle/>
          <a:p>
            <a:r>
              <a:rPr lang="en-US" dirty="0" smtClean="0"/>
              <a:t>Vehicle 2</a:t>
            </a:r>
            <a:endParaRPr lang="en-US" dirty="0"/>
          </a:p>
        </p:txBody>
      </p:sp>
      <p:sp>
        <p:nvSpPr>
          <p:cNvPr id="17" name="Text Placeholder 3"/>
          <p:cNvSpPr>
            <a:spLocks noGrp="1"/>
          </p:cNvSpPr>
          <p:nvPr>
            <p:ph type="body" sz="quarter" idx="18"/>
          </p:nvPr>
        </p:nvSpPr>
        <p:spPr>
          <a:xfrm>
            <a:off x="762000" y="4573117"/>
            <a:ext cx="3842550" cy="1178396"/>
          </a:xfrm>
        </p:spPr>
        <p:txBody>
          <a:bodyPr/>
          <a:lstStyle/>
          <a:p>
            <a:r>
              <a:rPr lang="en-US" dirty="0" smtClean="0"/>
              <a:t>Result of Unstructured Method</a:t>
            </a:r>
          </a:p>
          <a:p>
            <a:r>
              <a:rPr lang="en-US" dirty="0"/>
              <a:t>Detector Map</a:t>
            </a:r>
          </a:p>
          <a:p>
            <a:endParaRPr lang="en-US" dirty="0"/>
          </a:p>
        </p:txBody>
      </p:sp>
      <p:sp>
        <p:nvSpPr>
          <p:cNvPr id="18" name="Text Placeholder 6"/>
          <p:cNvSpPr>
            <a:spLocks noGrp="1"/>
          </p:cNvSpPr>
          <p:nvPr>
            <p:ph type="body" sz="quarter" idx="13"/>
          </p:nvPr>
        </p:nvSpPr>
        <p:spPr>
          <a:xfrm>
            <a:off x="4977442" y="1768416"/>
            <a:ext cx="3390181" cy="3273136"/>
          </a:xfrm>
        </p:spPr>
        <p:txBody>
          <a:bodyPr/>
          <a:lstStyle/>
          <a:p>
            <a:r>
              <a:rPr lang="en-US" dirty="0" smtClean="0"/>
              <a:t>AMSD</a:t>
            </a:r>
            <a:endParaRPr lang="en-US" dirty="0"/>
          </a:p>
        </p:txBody>
      </p:sp>
      <p:sp>
        <p:nvSpPr>
          <p:cNvPr id="19" name="Text Placeholder 7"/>
          <p:cNvSpPr>
            <a:spLocks noGrp="1"/>
          </p:cNvSpPr>
          <p:nvPr>
            <p:ph type="body" sz="quarter" idx="14"/>
          </p:nvPr>
        </p:nvSpPr>
        <p:spPr>
          <a:xfrm>
            <a:off x="8523593" y="1768416"/>
            <a:ext cx="3494265" cy="3273136"/>
          </a:xfrm>
        </p:spPr>
        <p:txBody>
          <a:bodyPr/>
          <a:lstStyle/>
          <a:p>
            <a:r>
              <a:rPr lang="en-US" dirty="0" smtClean="0"/>
              <a:t>OSP</a:t>
            </a:r>
            <a:endParaRPr lang="en-US" dirty="0"/>
          </a:p>
        </p:txBody>
      </p:sp>
      <p:pic>
        <p:nvPicPr>
          <p:cNvPr id="5" name="Picture Placeholder 4"/>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2500" r="10188" b="29931"/>
          <a:stretch/>
        </p:blipFill>
        <p:spPr>
          <a:xfrm>
            <a:off x="4977442" y="1768416"/>
            <a:ext cx="3322496" cy="2258461"/>
          </a:xfrm>
        </p:spPr>
      </p:pic>
      <p:pic>
        <p:nvPicPr>
          <p:cNvPr id="6" name="Picture Placeholder 5"/>
          <p:cNvPicPr>
            <a:picLocks noGrp="1" noChangeAspect="1"/>
          </p:cNvPicPr>
          <p:nvPr>
            <p:ph type="pic" sz="quarter" idx="25"/>
          </p:nvPr>
        </p:nvPicPr>
        <p:blipFill rotWithShape="1">
          <a:blip r:embed="rId3">
            <a:extLst>
              <a:ext uri="{28A0092B-C50C-407E-A947-70E740481C1C}">
                <a14:useLocalDpi xmlns:a14="http://schemas.microsoft.com/office/drawing/2010/main" val="0"/>
              </a:ext>
            </a:extLst>
          </a:blip>
          <a:srcRect l="12533" r="6487" b="29658"/>
          <a:stretch/>
        </p:blipFill>
        <p:spPr>
          <a:xfrm>
            <a:off x="8509448" y="1768416"/>
            <a:ext cx="3483259" cy="2267253"/>
          </a:xfrm>
        </p:spPr>
      </p:pic>
      <p:sp>
        <p:nvSpPr>
          <p:cNvPr id="11" name="TextBox 10"/>
          <p:cNvSpPr txBox="1"/>
          <p:nvPr/>
        </p:nvSpPr>
        <p:spPr>
          <a:xfrm>
            <a:off x="4898783" y="5320287"/>
            <a:ext cx="6689480" cy="1477328"/>
          </a:xfrm>
          <a:prstGeom prst="rect">
            <a:avLst/>
          </a:prstGeom>
          <a:noFill/>
        </p:spPr>
        <p:txBody>
          <a:bodyPr wrap="square" rtlCol="0">
            <a:spAutoFit/>
          </a:bodyPr>
          <a:lstStyle/>
          <a:p>
            <a:pPr algn="just"/>
            <a:r>
              <a:rPr lang="en-US" dirty="0" smtClean="0"/>
              <a:t>In Unstructured method, first of all estimate number of  endmembers</a:t>
            </a:r>
          </a:p>
          <a:p>
            <a:pPr algn="just"/>
            <a:r>
              <a:rPr lang="en-US" dirty="0" smtClean="0"/>
              <a:t> with HFC ,that is  36 , then calculate </a:t>
            </a:r>
            <a:r>
              <a:rPr lang="en-US" dirty="0"/>
              <a:t>matrix </a:t>
            </a:r>
            <a:r>
              <a:rPr lang="en-US" dirty="0" smtClean="0"/>
              <a:t>of background  endmembers with ATGP and  finally use AMSD and OSP to target detection.</a:t>
            </a:r>
            <a:endParaRPr lang="en-US" dirty="0"/>
          </a:p>
          <a:p>
            <a:endParaRPr lang="en-US" dirty="0"/>
          </a:p>
        </p:txBody>
      </p:sp>
    </p:spTree>
    <p:extLst>
      <p:ext uri="{BB962C8B-B14F-4D97-AF65-F5344CB8AC3E}">
        <p14:creationId xmlns:p14="http://schemas.microsoft.com/office/powerpoint/2010/main" val="3951834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D2E340-0663-474B-992C-9192B5C45E57}" type="slidenum">
              <a:rPr lang="en-US" noProof="0" smtClean="0"/>
              <a:t>34</a:t>
            </a:fld>
            <a:endParaRPr lang="en-US" noProof="0"/>
          </a:p>
        </p:txBody>
      </p:sp>
      <p:sp>
        <p:nvSpPr>
          <p:cNvPr id="3" name="Title 1"/>
          <p:cNvSpPr txBox="1">
            <a:spLocks/>
          </p:cNvSpPr>
          <p:nvPr/>
        </p:nvSpPr>
        <p:spPr>
          <a:xfrm>
            <a:off x="-743760" y="165738"/>
            <a:ext cx="3833906" cy="1562638"/>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r>
              <a:rPr lang="en-US" dirty="0" smtClean="0"/>
              <a:t>Vehicle 2</a:t>
            </a:r>
            <a:endParaRPr lang="en-US" dirty="0"/>
          </a:p>
        </p:txBody>
      </p:sp>
      <p:sp>
        <p:nvSpPr>
          <p:cNvPr id="4" name="Text Placeholder 3"/>
          <p:cNvSpPr txBox="1">
            <a:spLocks/>
          </p:cNvSpPr>
          <p:nvPr/>
        </p:nvSpPr>
        <p:spPr>
          <a:xfrm>
            <a:off x="227162" y="5790154"/>
            <a:ext cx="6924136" cy="1178396"/>
          </a:xfrm>
          <a:prstGeom prst="rect">
            <a:avLst/>
          </a:prstGeom>
        </p:spPr>
        <p:txBody>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smtClean="0"/>
              <a:t>ROC curve of  Vehicle 2 data for 1000 different thresholds </a:t>
            </a:r>
          </a:p>
          <a:p>
            <a:r>
              <a:rPr lang="en-US" dirty="0" smtClean="0"/>
              <a:t>The AUC of each curve calculated</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22450020"/>
              </p:ext>
            </p:extLst>
          </p:nvPr>
        </p:nvGraphicFramePr>
        <p:xfrm>
          <a:off x="9654451" y="1914443"/>
          <a:ext cx="1956280" cy="2961640"/>
        </p:xfrm>
        <a:graphic>
          <a:graphicData uri="http://schemas.openxmlformats.org/drawingml/2006/table">
            <a:tbl>
              <a:tblPr firstRow="1" bandRow="1">
                <a:tableStyleId>{5C22544A-7EE6-4342-B048-85BDC9FD1C3A}</a:tableStyleId>
              </a:tblPr>
              <a:tblGrid>
                <a:gridCol w="978140"/>
                <a:gridCol w="978140"/>
              </a:tblGrid>
              <a:tr h="0">
                <a:tc>
                  <a:txBody>
                    <a:bodyPr/>
                    <a:lstStyle/>
                    <a:p>
                      <a:pPr algn="ctr"/>
                      <a:r>
                        <a:rPr lang="en-US" dirty="0" smtClean="0"/>
                        <a:t>Method</a:t>
                      </a:r>
                      <a:endParaRPr lang="en-US" dirty="0"/>
                    </a:p>
                  </a:txBody>
                  <a:tcPr/>
                </a:tc>
                <a:tc>
                  <a:txBody>
                    <a:bodyPr/>
                    <a:lstStyle/>
                    <a:p>
                      <a:pPr algn="ctr"/>
                      <a:r>
                        <a:rPr lang="en-US" dirty="0" smtClean="0"/>
                        <a:t>AUC</a:t>
                      </a:r>
                      <a:endParaRPr lang="en-US" dirty="0"/>
                    </a:p>
                  </a:txBody>
                  <a:tcPr/>
                </a:tc>
              </a:tr>
              <a:tr h="370840">
                <a:tc>
                  <a:txBody>
                    <a:bodyPr/>
                    <a:lstStyle/>
                    <a:p>
                      <a:pPr algn="ctr"/>
                      <a:r>
                        <a:rPr lang="en-US" dirty="0" smtClean="0"/>
                        <a:t>CEM</a:t>
                      </a:r>
                    </a:p>
                  </a:txBody>
                  <a:tcPr/>
                </a:tc>
                <a:tc>
                  <a:txBody>
                    <a:bodyPr/>
                    <a:lstStyle/>
                    <a:p>
                      <a:pPr algn="ctr"/>
                      <a:r>
                        <a:rPr lang="en-US" dirty="0" smtClean="0"/>
                        <a:t>0.909</a:t>
                      </a:r>
                      <a:endParaRPr lang="en-US" dirty="0"/>
                    </a:p>
                  </a:txBody>
                  <a:tcPr/>
                </a:tc>
              </a:tr>
              <a:tr h="370840">
                <a:tc>
                  <a:txBody>
                    <a:bodyPr/>
                    <a:lstStyle/>
                    <a:p>
                      <a:pPr algn="ctr"/>
                      <a:r>
                        <a:rPr lang="en-US" dirty="0" smtClean="0"/>
                        <a:t>ACE</a:t>
                      </a:r>
                      <a:endParaRPr lang="en-US" dirty="0"/>
                    </a:p>
                  </a:txBody>
                  <a:tcPr/>
                </a:tc>
                <a:tc>
                  <a:txBody>
                    <a:bodyPr/>
                    <a:lstStyle/>
                    <a:p>
                      <a:pPr algn="ctr"/>
                      <a:r>
                        <a:rPr lang="en-US" dirty="0" smtClean="0"/>
                        <a:t>0.705</a:t>
                      </a:r>
                      <a:endParaRPr lang="en-US" dirty="0"/>
                    </a:p>
                  </a:txBody>
                  <a:tcPr/>
                </a:tc>
              </a:tr>
              <a:tr h="370840">
                <a:tc>
                  <a:txBody>
                    <a:bodyPr/>
                    <a:lstStyle/>
                    <a:p>
                      <a:pPr algn="ctr"/>
                      <a:r>
                        <a:rPr lang="en-US" dirty="0" smtClean="0"/>
                        <a:t>SACE</a:t>
                      </a:r>
                      <a:endParaRPr lang="en-US" dirty="0"/>
                    </a:p>
                  </a:txBody>
                  <a:tcPr/>
                </a:tc>
                <a:tc>
                  <a:txBody>
                    <a:bodyPr/>
                    <a:lstStyle/>
                    <a:p>
                      <a:pPr algn="ctr"/>
                      <a:r>
                        <a:rPr lang="en-US" dirty="0" smtClean="0"/>
                        <a:t>0.924</a:t>
                      </a:r>
                      <a:endParaRPr lang="en-US" dirty="0"/>
                    </a:p>
                  </a:txBody>
                  <a:tcPr/>
                </a:tc>
              </a:tr>
              <a:tr h="370840">
                <a:tc>
                  <a:txBody>
                    <a:bodyPr/>
                    <a:lstStyle/>
                    <a:p>
                      <a:pPr algn="ctr"/>
                      <a:r>
                        <a:rPr lang="en-US" dirty="0" smtClean="0"/>
                        <a:t>MF</a:t>
                      </a:r>
                      <a:endParaRPr lang="en-US" dirty="0"/>
                    </a:p>
                  </a:txBody>
                  <a:tcPr/>
                </a:tc>
                <a:tc>
                  <a:txBody>
                    <a:bodyPr/>
                    <a:lstStyle/>
                    <a:p>
                      <a:pPr algn="ctr"/>
                      <a:r>
                        <a:rPr lang="en-US" dirty="0" smtClean="0"/>
                        <a:t>0.928</a:t>
                      </a:r>
                      <a:endParaRPr lang="en-US" dirty="0"/>
                    </a:p>
                  </a:txBody>
                  <a:tcPr/>
                </a:tc>
              </a:tr>
              <a:tr h="370840">
                <a:tc>
                  <a:txBody>
                    <a:bodyPr/>
                    <a:lstStyle/>
                    <a:p>
                      <a:pPr algn="ctr"/>
                      <a:r>
                        <a:rPr lang="en-US" dirty="0" smtClean="0"/>
                        <a:t>GLRT</a:t>
                      </a:r>
                      <a:endParaRPr lang="en-US" dirty="0"/>
                    </a:p>
                  </a:txBody>
                  <a:tcPr/>
                </a:tc>
                <a:tc>
                  <a:txBody>
                    <a:bodyPr/>
                    <a:lstStyle/>
                    <a:p>
                      <a:pPr algn="ctr"/>
                      <a:r>
                        <a:rPr lang="en-US" dirty="0" smtClean="0"/>
                        <a:t>0.706</a:t>
                      </a:r>
                      <a:endParaRPr lang="en-US" dirty="0"/>
                    </a:p>
                  </a:txBody>
                  <a:tcPr/>
                </a:tc>
              </a:tr>
              <a:tr h="370840">
                <a:tc>
                  <a:txBody>
                    <a:bodyPr/>
                    <a:lstStyle/>
                    <a:p>
                      <a:pPr algn="ctr"/>
                      <a:r>
                        <a:rPr lang="en-US" dirty="0" smtClean="0"/>
                        <a:t>OSP</a:t>
                      </a:r>
                      <a:endParaRPr lang="en-US" dirty="0"/>
                    </a:p>
                  </a:txBody>
                  <a:tcPr/>
                </a:tc>
                <a:tc>
                  <a:txBody>
                    <a:bodyPr/>
                    <a:lstStyle/>
                    <a:p>
                      <a:pPr algn="ctr"/>
                      <a:r>
                        <a:rPr lang="en-US" dirty="0" smtClean="0"/>
                        <a:t>0.853</a:t>
                      </a:r>
                      <a:endParaRPr lang="en-US" dirty="0"/>
                    </a:p>
                  </a:txBody>
                  <a:tcPr/>
                </a:tc>
              </a:tr>
              <a:tr h="370840">
                <a:tc>
                  <a:txBody>
                    <a:bodyPr/>
                    <a:lstStyle/>
                    <a:p>
                      <a:pPr algn="ctr"/>
                      <a:r>
                        <a:rPr lang="en-US" dirty="0" smtClean="0"/>
                        <a:t>AMSD</a:t>
                      </a:r>
                      <a:endParaRPr lang="en-US" dirty="0"/>
                    </a:p>
                  </a:txBody>
                  <a:tcPr/>
                </a:tc>
                <a:tc>
                  <a:txBody>
                    <a:bodyPr/>
                    <a:lstStyle/>
                    <a:p>
                      <a:pPr algn="ctr"/>
                      <a:r>
                        <a:rPr lang="en-US" dirty="0" smtClean="0"/>
                        <a:t>0.778</a:t>
                      </a:r>
                      <a:endParaRPr lang="en-US" dirty="0"/>
                    </a:p>
                  </a:txBody>
                  <a:tcPr/>
                </a:tc>
              </a:tr>
            </a:tbl>
          </a:graphicData>
        </a:graphic>
      </p:graphicFrame>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9714" y="714928"/>
            <a:ext cx="10996246" cy="5360670"/>
          </a:xfrm>
          <a:prstGeom prst="rect">
            <a:avLst/>
          </a:prstGeom>
        </p:spPr>
      </p:pic>
    </p:spTree>
    <p:extLst>
      <p:ext uri="{BB962C8B-B14F-4D97-AF65-F5344CB8AC3E}">
        <p14:creationId xmlns:p14="http://schemas.microsoft.com/office/powerpoint/2010/main" val="4054265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35</a:t>
            </a:fld>
            <a:endParaRPr lang="en-US" noProof="0"/>
          </a:p>
        </p:txBody>
      </p:sp>
      <p:sp>
        <p:nvSpPr>
          <p:cNvPr id="22" name="Title 1"/>
          <p:cNvSpPr>
            <a:spLocks noGrp="1"/>
          </p:cNvSpPr>
          <p:nvPr>
            <p:ph type="title"/>
          </p:nvPr>
        </p:nvSpPr>
        <p:spPr>
          <a:xfrm>
            <a:off x="762000" y="2831932"/>
            <a:ext cx="3833906" cy="1562638"/>
          </a:xfrm>
        </p:spPr>
        <p:txBody>
          <a:bodyPr/>
          <a:lstStyle/>
          <a:p>
            <a:r>
              <a:rPr lang="en-US" dirty="0" smtClean="0"/>
              <a:t>Vehicle 3</a:t>
            </a:r>
            <a:endParaRPr lang="en-US" dirty="0"/>
          </a:p>
        </p:txBody>
      </p:sp>
      <p:sp>
        <p:nvSpPr>
          <p:cNvPr id="23" name="Text Placeholder 3"/>
          <p:cNvSpPr>
            <a:spLocks noGrp="1"/>
          </p:cNvSpPr>
          <p:nvPr>
            <p:ph type="body" sz="quarter" idx="18"/>
          </p:nvPr>
        </p:nvSpPr>
        <p:spPr>
          <a:xfrm>
            <a:off x="753356" y="4611758"/>
            <a:ext cx="3842550" cy="1178396"/>
          </a:xfrm>
        </p:spPr>
        <p:txBody>
          <a:bodyPr/>
          <a:lstStyle/>
          <a:p>
            <a:r>
              <a:rPr lang="en-US" dirty="0" smtClean="0"/>
              <a:t>Result of Structured Method</a:t>
            </a:r>
          </a:p>
          <a:p>
            <a:r>
              <a:rPr lang="en-US" dirty="0" smtClean="0"/>
              <a:t>Detector Map</a:t>
            </a:r>
          </a:p>
          <a:p>
            <a:endParaRPr lang="en-US" dirty="0"/>
          </a:p>
        </p:txBody>
      </p:sp>
      <p:sp>
        <p:nvSpPr>
          <p:cNvPr id="24" name="Content Placeholder 5"/>
          <p:cNvSpPr>
            <a:spLocks noGrp="1"/>
          </p:cNvSpPr>
          <p:nvPr>
            <p:ph idx="1"/>
          </p:nvPr>
        </p:nvSpPr>
        <p:spPr>
          <a:xfrm>
            <a:off x="4978237" y="504516"/>
            <a:ext cx="2386123" cy="2569723"/>
          </a:xfrm>
        </p:spPr>
        <p:txBody>
          <a:bodyPr/>
          <a:lstStyle/>
          <a:p>
            <a:r>
              <a:rPr lang="en-US" dirty="0" smtClean="0"/>
              <a:t>CEM</a:t>
            </a:r>
            <a:endParaRPr lang="en-US" dirty="0"/>
          </a:p>
        </p:txBody>
      </p:sp>
      <p:sp>
        <p:nvSpPr>
          <p:cNvPr id="25" name="Text Placeholder 6"/>
          <p:cNvSpPr>
            <a:spLocks noGrp="1"/>
          </p:cNvSpPr>
          <p:nvPr>
            <p:ph type="body" sz="quarter" idx="13"/>
          </p:nvPr>
        </p:nvSpPr>
        <p:spPr>
          <a:xfrm>
            <a:off x="7377484" y="504516"/>
            <a:ext cx="2405614" cy="2569723"/>
          </a:xfrm>
        </p:spPr>
        <p:txBody>
          <a:bodyPr/>
          <a:lstStyle/>
          <a:p>
            <a:r>
              <a:rPr lang="en-US" dirty="0" smtClean="0"/>
              <a:t>ACE</a:t>
            </a:r>
            <a:endParaRPr lang="en-US" dirty="0"/>
          </a:p>
        </p:txBody>
      </p:sp>
      <p:sp>
        <p:nvSpPr>
          <p:cNvPr id="26" name="Text Placeholder 7"/>
          <p:cNvSpPr>
            <a:spLocks noGrp="1"/>
          </p:cNvSpPr>
          <p:nvPr>
            <p:ph type="body" sz="quarter" idx="14"/>
          </p:nvPr>
        </p:nvSpPr>
        <p:spPr>
          <a:xfrm>
            <a:off x="9802994" y="504516"/>
            <a:ext cx="2386123" cy="2569723"/>
          </a:xfrm>
        </p:spPr>
        <p:txBody>
          <a:bodyPr/>
          <a:lstStyle/>
          <a:p>
            <a:r>
              <a:rPr lang="en-US" dirty="0" smtClean="0"/>
              <a:t>S-ACE</a:t>
            </a:r>
            <a:endParaRPr lang="en-US" dirty="0"/>
          </a:p>
        </p:txBody>
      </p:sp>
      <p:sp>
        <p:nvSpPr>
          <p:cNvPr id="27" name="Text Placeholder 8"/>
          <p:cNvSpPr>
            <a:spLocks noGrp="1"/>
          </p:cNvSpPr>
          <p:nvPr>
            <p:ph type="body" sz="quarter" idx="20"/>
          </p:nvPr>
        </p:nvSpPr>
        <p:spPr>
          <a:xfrm>
            <a:off x="4978237" y="3559276"/>
            <a:ext cx="2386123" cy="2569723"/>
          </a:xfrm>
        </p:spPr>
        <p:txBody>
          <a:bodyPr/>
          <a:lstStyle/>
          <a:p>
            <a:r>
              <a:rPr lang="en-US" dirty="0" smtClean="0"/>
              <a:t>GLRT</a:t>
            </a:r>
            <a:endParaRPr lang="en-US" dirty="0"/>
          </a:p>
        </p:txBody>
      </p:sp>
      <p:sp>
        <p:nvSpPr>
          <p:cNvPr id="28" name="Text Placeholder 9"/>
          <p:cNvSpPr>
            <a:spLocks noGrp="1"/>
          </p:cNvSpPr>
          <p:nvPr>
            <p:ph type="body" sz="quarter" idx="21"/>
          </p:nvPr>
        </p:nvSpPr>
        <p:spPr>
          <a:xfrm>
            <a:off x="7377258" y="3559276"/>
            <a:ext cx="2449902" cy="2569723"/>
          </a:xfrm>
        </p:spPr>
        <p:txBody>
          <a:bodyPr/>
          <a:lstStyle/>
          <a:p>
            <a:r>
              <a:rPr lang="en-US" dirty="0"/>
              <a:t>Matched </a:t>
            </a:r>
            <a:r>
              <a:rPr lang="en-US" dirty="0" smtClean="0"/>
              <a:t>Filter</a:t>
            </a:r>
            <a:endParaRPr lang="en-US" dirty="0"/>
          </a:p>
        </p:txBody>
      </p:sp>
      <p:pic>
        <p:nvPicPr>
          <p:cNvPr id="8" name="Picture Placeholder 7"/>
          <p:cNvPicPr>
            <a:picLocks noGrp="1" noChangeAspect="1"/>
          </p:cNvPicPr>
          <p:nvPr>
            <p:ph type="pic" sz="quarter" idx="23"/>
          </p:nvPr>
        </p:nvPicPr>
        <p:blipFill rotWithShape="1">
          <a:blip r:embed="rId2">
            <a:extLst>
              <a:ext uri="{28A0092B-C50C-407E-A947-70E740481C1C}">
                <a14:useLocalDpi xmlns:a14="http://schemas.microsoft.com/office/drawing/2010/main" val="0"/>
              </a:ext>
            </a:extLst>
          </a:blip>
          <a:srcRect l="12500" r="6735" b="21461"/>
          <a:stretch/>
        </p:blipFill>
        <p:spPr>
          <a:xfrm>
            <a:off x="4995525" y="574833"/>
            <a:ext cx="2381733" cy="1737046"/>
          </a:xfrm>
        </p:spPr>
      </p:pic>
      <p:pic>
        <p:nvPicPr>
          <p:cNvPr id="9" name="Picture Placeholder 8"/>
          <p:cNvPicPr>
            <a:picLocks noGrp="1" noChangeAspect="1"/>
          </p:cNvPicPr>
          <p:nvPr>
            <p:ph type="pic" sz="quarter" idx="24"/>
          </p:nvPr>
        </p:nvPicPr>
        <p:blipFill rotWithShape="1">
          <a:blip r:embed="rId3">
            <a:extLst>
              <a:ext uri="{28A0092B-C50C-407E-A947-70E740481C1C}">
                <a14:useLocalDpi xmlns:a14="http://schemas.microsoft.com/office/drawing/2010/main" val="0"/>
              </a:ext>
            </a:extLst>
          </a:blip>
          <a:srcRect l="12500" r="7015" b="24192"/>
          <a:stretch/>
        </p:blipFill>
        <p:spPr>
          <a:xfrm>
            <a:off x="7401946" y="574833"/>
            <a:ext cx="2373455" cy="1676662"/>
          </a:xfrm>
        </p:spPr>
      </p:pic>
      <p:pic>
        <p:nvPicPr>
          <p:cNvPr id="10" name="Picture Placeholder 9"/>
          <p:cNvPicPr>
            <a:picLocks noGrp="1" noChangeAspect="1"/>
          </p:cNvPicPr>
          <p:nvPr>
            <p:ph type="pic" sz="quarter" idx="25"/>
          </p:nvPr>
        </p:nvPicPr>
        <p:blipFill rotWithShape="1">
          <a:blip r:embed="rId4">
            <a:extLst>
              <a:ext uri="{28A0092B-C50C-407E-A947-70E740481C1C}">
                <a14:useLocalDpi xmlns:a14="http://schemas.microsoft.com/office/drawing/2010/main" val="0"/>
              </a:ext>
            </a:extLst>
          </a:blip>
          <a:srcRect l="12533" r="6802" b="24972"/>
          <a:stretch/>
        </p:blipFill>
        <p:spPr>
          <a:xfrm>
            <a:off x="9827160" y="574833"/>
            <a:ext cx="2380890" cy="1659409"/>
          </a:xfrm>
        </p:spPr>
      </p:pic>
      <p:pic>
        <p:nvPicPr>
          <p:cNvPr id="12" name="Picture Placeholder 11"/>
          <p:cNvPicPr>
            <a:picLocks noGrp="1" noChangeAspect="1"/>
          </p:cNvPicPr>
          <p:nvPr>
            <p:ph type="pic" sz="quarter" idx="27"/>
          </p:nvPr>
        </p:nvPicPr>
        <p:blipFill rotWithShape="1">
          <a:blip r:embed="rId5">
            <a:extLst>
              <a:ext uri="{28A0092B-C50C-407E-A947-70E740481C1C}">
                <a14:useLocalDpi xmlns:a14="http://schemas.microsoft.com/office/drawing/2010/main" val="0"/>
              </a:ext>
            </a:extLst>
          </a:blip>
          <a:srcRect l="12500" r="6471" b="25839"/>
          <a:stretch/>
        </p:blipFill>
        <p:spPr>
          <a:xfrm>
            <a:off x="7437674" y="3613251"/>
            <a:ext cx="2389486" cy="1640236"/>
          </a:xfrm>
        </p:spPr>
      </p:pic>
      <p:pic>
        <p:nvPicPr>
          <p:cNvPr id="11" name="Picture Placeholder 10"/>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l="12500" r="6420" b="25797"/>
          <a:stretch/>
        </p:blipFill>
        <p:spPr>
          <a:xfrm>
            <a:off x="4994873" y="3629594"/>
            <a:ext cx="2391012" cy="1641146"/>
          </a:xfrm>
        </p:spPr>
      </p:pic>
    </p:spTree>
    <p:extLst>
      <p:ext uri="{BB962C8B-B14F-4D97-AF65-F5344CB8AC3E}">
        <p14:creationId xmlns:p14="http://schemas.microsoft.com/office/powerpoint/2010/main" val="555285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D2E340-0663-474B-992C-9192B5C45E57}" type="slidenum">
              <a:rPr lang="en-US" noProof="0" smtClean="0"/>
              <a:t>36</a:t>
            </a:fld>
            <a:endParaRPr lang="en-US" noProof="0"/>
          </a:p>
        </p:txBody>
      </p:sp>
      <p:sp>
        <p:nvSpPr>
          <p:cNvPr id="16" name="Title 1"/>
          <p:cNvSpPr>
            <a:spLocks noGrp="1"/>
          </p:cNvSpPr>
          <p:nvPr>
            <p:ph type="title"/>
          </p:nvPr>
        </p:nvSpPr>
        <p:spPr>
          <a:xfrm>
            <a:off x="762000" y="2831932"/>
            <a:ext cx="3833906" cy="1562638"/>
          </a:xfrm>
        </p:spPr>
        <p:txBody>
          <a:bodyPr/>
          <a:lstStyle/>
          <a:p>
            <a:r>
              <a:rPr lang="en-US" dirty="0" smtClean="0"/>
              <a:t>Vehicle 3</a:t>
            </a:r>
            <a:endParaRPr lang="en-US" dirty="0"/>
          </a:p>
        </p:txBody>
      </p:sp>
      <p:sp>
        <p:nvSpPr>
          <p:cNvPr id="17" name="Text Placeholder 3"/>
          <p:cNvSpPr>
            <a:spLocks noGrp="1"/>
          </p:cNvSpPr>
          <p:nvPr>
            <p:ph type="body" sz="quarter" idx="18"/>
          </p:nvPr>
        </p:nvSpPr>
        <p:spPr>
          <a:xfrm>
            <a:off x="762000" y="4573117"/>
            <a:ext cx="3842550" cy="1178396"/>
          </a:xfrm>
        </p:spPr>
        <p:txBody>
          <a:bodyPr/>
          <a:lstStyle/>
          <a:p>
            <a:r>
              <a:rPr lang="en-US" dirty="0" smtClean="0"/>
              <a:t>Result of Unstructured Method</a:t>
            </a:r>
          </a:p>
          <a:p>
            <a:r>
              <a:rPr lang="en-US" dirty="0"/>
              <a:t>Detector Map</a:t>
            </a:r>
          </a:p>
          <a:p>
            <a:endParaRPr lang="en-US" dirty="0"/>
          </a:p>
        </p:txBody>
      </p:sp>
      <p:sp>
        <p:nvSpPr>
          <p:cNvPr id="18" name="Text Placeholder 6"/>
          <p:cNvSpPr>
            <a:spLocks noGrp="1"/>
          </p:cNvSpPr>
          <p:nvPr>
            <p:ph type="body" sz="quarter" idx="13"/>
          </p:nvPr>
        </p:nvSpPr>
        <p:spPr>
          <a:xfrm>
            <a:off x="4977442" y="1768416"/>
            <a:ext cx="3433313" cy="3273136"/>
          </a:xfrm>
        </p:spPr>
        <p:txBody>
          <a:bodyPr/>
          <a:lstStyle/>
          <a:p>
            <a:r>
              <a:rPr lang="en-US" dirty="0" smtClean="0"/>
              <a:t>AMSD</a:t>
            </a:r>
            <a:endParaRPr lang="en-US" dirty="0"/>
          </a:p>
        </p:txBody>
      </p:sp>
      <p:sp>
        <p:nvSpPr>
          <p:cNvPr id="19" name="Text Placeholder 7"/>
          <p:cNvSpPr>
            <a:spLocks noGrp="1"/>
          </p:cNvSpPr>
          <p:nvPr>
            <p:ph type="body" sz="quarter" idx="14"/>
          </p:nvPr>
        </p:nvSpPr>
        <p:spPr>
          <a:xfrm>
            <a:off x="8523593" y="1768416"/>
            <a:ext cx="3494265" cy="3273136"/>
          </a:xfrm>
        </p:spPr>
        <p:txBody>
          <a:bodyPr/>
          <a:lstStyle/>
          <a:p>
            <a:r>
              <a:rPr lang="en-US" dirty="0" smtClean="0"/>
              <a:t>OSP</a:t>
            </a:r>
            <a:endParaRPr lang="en-US" dirty="0"/>
          </a:p>
        </p:txBody>
      </p:sp>
      <p:pic>
        <p:nvPicPr>
          <p:cNvPr id="5" name="Picture Placeholder 4"/>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2500" r="7400" b="27280"/>
          <a:stretch/>
        </p:blipFill>
        <p:spPr>
          <a:xfrm>
            <a:off x="4977442" y="1768417"/>
            <a:ext cx="3433313" cy="2337758"/>
          </a:xfrm>
        </p:spPr>
      </p:pic>
      <p:pic>
        <p:nvPicPr>
          <p:cNvPr id="6" name="Picture Placeholder 5"/>
          <p:cNvPicPr>
            <a:picLocks noGrp="1" noChangeAspect="1"/>
          </p:cNvPicPr>
          <p:nvPr>
            <p:ph type="pic" sz="quarter" idx="25"/>
          </p:nvPr>
        </p:nvPicPr>
        <p:blipFill rotWithShape="1">
          <a:blip r:embed="rId3">
            <a:extLst>
              <a:ext uri="{28A0092B-C50C-407E-A947-70E740481C1C}">
                <a14:useLocalDpi xmlns:a14="http://schemas.microsoft.com/office/drawing/2010/main" val="0"/>
              </a:ext>
            </a:extLst>
          </a:blip>
          <a:srcRect l="12533" r="5644" b="28292"/>
          <a:stretch/>
        </p:blipFill>
        <p:spPr>
          <a:xfrm>
            <a:off x="8507584" y="1768416"/>
            <a:ext cx="3510274" cy="2305233"/>
          </a:xfrm>
        </p:spPr>
      </p:pic>
      <p:sp>
        <p:nvSpPr>
          <p:cNvPr id="11" name="TextBox 10"/>
          <p:cNvSpPr txBox="1"/>
          <p:nvPr/>
        </p:nvSpPr>
        <p:spPr>
          <a:xfrm>
            <a:off x="4898783" y="5320287"/>
            <a:ext cx="6689480" cy="1477328"/>
          </a:xfrm>
          <a:prstGeom prst="rect">
            <a:avLst/>
          </a:prstGeom>
          <a:noFill/>
        </p:spPr>
        <p:txBody>
          <a:bodyPr wrap="square" rtlCol="0">
            <a:spAutoFit/>
          </a:bodyPr>
          <a:lstStyle/>
          <a:p>
            <a:pPr algn="just"/>
            <a:r>
              <a:rPr lang="en-US" dirty="0" smtClean="0"/>
              <a:t>In Unstructured method, first of all estimate number of  endmembers</a:t>
            </a:r>
          </a:p>
          <a:p>
            <a:pPr algn="just"/>
            <a:r>
              <a:rPr lang="en-US" dirty="0" smtClean="0"/>
              <a:t> with HFC ,that is  36 , then calculate </a:t>
            </a:r>
            <a:r>
              <a:rPr lang="en-US" dirty="0"/>
              <a:t>matrix </a:t>
            </a:r>
            <a:r>
              <a:rPr lang="en-US" dirty="0" smtClean="0"/>
              <a:t>of background  endmembers with ATGP and  finally use AMSD and OSP to target detection.</a:t>
            </a:r>
            <a:endParaRPr lang="en-US" dirty="0"/>
          </a:p>
          <a:p>
            <a:endParaRPr lang="en-US" dirty="0"/>
          </a:p>
        </p:txBody>
      </p:sp>
    </p:spTree>
    <p:extLst>
      <p:ext uri="{BB962C8B-B14F-4D97-AF65-F5344CB8AC3E}">
        <p14:creationId xmlns:p14="http://schemas.microsoft.com/office/powerpoint/2010/main" val="1091898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D2E340-0663-474B-992C-9192B5C45E57}" type="slidenum">
              <a:rPr lang="en-US" noProof="0" smtClean="0"/>
              <a:t>37</a:t>
            </a:fld>
            <a:endParaRPr lang="en-US" noProof="0"/>
          </a:p>
        </p:txBody>
      </p:sp>
      <p:sp>
        <p:nvSpPr>
          <p:cNvPr id="3" name="Title 1"/>
          <p:cNvSpPr txBox="1">
            <a:spLocks/>
          </p:cNvSpPr>
          <p:nvPr/>
        </p:nvSpPr>
        <p:spPr>
          <a:xfrm>
            <a:off x="-743760" y="165738"/>
            <a:ext cx="3833906" cy="1562638"/>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r>
              <a:rPr lang="en-US" dirty="0" smtClean="0"/>
              <a:t>Vehicle 3</a:t>
            </a:r>
            <a:endParaRPr lang="en-US" dirty="0"/>
          </a:p>
        </p:txBody>
      </p:sp>
      <p:sp>
        <p:nvSpPr>
          <p:cNvPr id="4" name="Text Placeholder 3"/>
          <p:cNvSpPr txBox="1">
            <a:spLocks/>
          </p:cNvSpPr>
          <p:nvPr/>
        </p:nvSpPr>
        <p:spPr>
          <a:xfrm>
            <a:off x="227162" y="5790154"/>
            <a:ext cx="6924136" cy="1178396"/>
          </a:xfrm>
          <a:prstGeom prst="rect">
            <a:avLst/>
          </a:prstGeom>
        </p:spPr>
        <p:txBody>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smtClean="0"/>
              <a:t>ROC curve of  Vehicle 3 data for 1000 different thresholds </a:t>
            </a:r>
          </a:p>
          <a:p>
            <a:r>
              <a:rPr lang="en-US" dirty="0" smtClean="0"/>
              <a:t>The AUC of each curve calculated</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35767245"/>
              </p:ext>
            </p:extLst>
          </p:nvPr>
        </p:nvGraphicFramePr>
        <p:xfrm>
          <a:off x="9654451" y="1914443"/>
          <a:ext cx="1956280" cy="2961640"/>
        </p:xfrm>
        <a:graphic>
          <a:graphicData uri="http://schemas.openxmlformats.org/drawingml/2006/table">
            <a:tbl>
              <a:tblPr firstRow="1" bandRow="1">
                <a:tableStyleId>{5C22544A-7EE6-4342-B048-85BDC9FD1C3A}</a:tableStyleId>
              </a:tblPr>
              <a:tblGrid>
                <a:gridCol w="978140"/>
                <a:gridCol w="978140"/>
              </a:tblGrid>
              <a:tr h="0">
                <a:tc>
                  <a:txBody>
                    <a:bodyPr/>
                    <a:lstStyle/>
                    <a:p>
                      <a:pPr algn="ctr"/>
                      <a:r>
                        <a:rPr lang="en-US" dirty="0" smtClean="0"/>
                        <a:t>Method</a:t>
                      </a:r>
                      <a:endParaRPr lang="en-US" dirty="0"/>
                    </a:p>
                  </a:txBody>
                  <a:tcPr/>
                </a:tc>
                <a:tc>
                  <a:txBody>
                    <a:bodyPr/>
                    <a:lstStyle/>
                    <a:p>
                      <a:pPr algn="ctr"/>
                      <a:r>
                        <a:rPr lang="en-US" dirty="0" smtClean="0"/>
                        <a:t>AUC</a:t>
                      </a:r>
                      <a:endParaRPr lang="en-US" dirty="0"/>
                    </a:p>
                  </a:txBody>
                  <a:tcPr/>
                </a:tc>
              </a:tr>
              <a:tr h="370840">
                <a:tc>
                  <a:txBody>
                    <a:bodyPr/>
                    <a:lstStyle/>
                    <a:p>
                      <a:pPr algn="ctr"/>
                      <a:r>
                        <a:rPr lang="en-US" dirty="0" smtClean="0"/>
                        <a:t>CEM</a:t>
                      </a:r>
                    </a:p>
                  </a:txBody>
                  <a:tcPr/>
                </a:tc>
                <a:tc>
                  <a:txBody>
                    <a:bodyPr/>
                    <a:lstStyle/>
                    <a:p>
                      <a:pPr algn="ctr"/>
                      <a:r>
                        <a:rPr lang="en-US" dirty="0" smtClean="0"/>
                        <a:t>0.994</a:t>
                      </a:r>
                      <a:endParaRPr lang="en-US" dirty="0"/>
                    </a:p>
                  </a:txBody>
                  <a:tcPr/>
                </a:tc>
              </a:tr>
              <a:tr h="370840">
                <a:tc>
                  <a:txBody>
                    <a:bodyPr/>
                    <a:lstStyle/>
                    <a:p>
                      <a:pPr algn="ctr"/>
                      <a:r>
                        <a:rPr lang="en-US" dirty="0" smtClean="0"/>
                        <a:t>ACE</a:t>
                      </a:r>
                      <a:endParaRPr lang="en-US" dirty="0"/>
                    </a:p>
                  </a:txBody>
                  <a:tcPr/>
                </a:tc>
                <a:tc>
                  <a:txBody>
                    <a:bodyPr/>
                    <a:lstStyle/>
                    <a:p>
                      <a:pPr algn="ctr"/>
                      <a:r>
                        <a:rPr lang="en-US" dirty="0" smtClean="0"/>
                        <a:t>0.988</a:t>
                      </a:r>
                      <a:endParaRPr lang="en-US" dirty="0"/>
                    </a:p>
                  </a:txBody>
                  <a:tcPr/>
                </a:tc>
              </a:tr>
              <a:tr h="370840">
                <a:tc>
                  <a:txBody>
                    <a:bodyPr/>
                    <a:lstStyle/>
                    <a:p>
                      <a:pPr algn="ctr"/>
                      <a:r>
                        <a:rPr lang="en-US" dirty="0" smtClean="0"/>
                        <a:t>SACE</a:t>
                      </a:r>
                      <a:endParaRPr lang="en-US" dirty="0"/>
                    </a:p>
                  </a:txBody>
                  <a:tcPr/>
                </a:tc>
                <a:tc>
                  <a:txBody>
                    <a:bodyPr/>
                    <a:lstStyle/>
                    <a:p>
                      <a:pPr algn="ctr"/>
                      <a:r>
                        <a:rPr lang="en-US" dirty="0" smtClean="0"/>
                        <a:t>0.995</a:t>
                      </a:r>
                      <a:endParaRPr lang="en-US" dirty="0"/>
                    </a:p>
                  </a:txBody>
                  <a:tcPr/>
                </a:tc>
              </a:tr>
              <a:tr h="370840">
                <a:tc>
                  <a:txBody>
                    <a:bodyPr/>
                    <a:lstStyle/>
                    <a:p>
                      <a:pPr algn="ctr"/>
                      <a:r>
                        <a:rPr lang="en-US" dirty="0" smtClean="0"/>
                        <a:t>MF</a:t>
                      </a:r>
                      <a:endParaRPr lang="en-US" dirty="0"/>
                    </a:p>
                  </a:txBody>
                  <a:tcPr/>
                </a:tc>
                <a:tc>
                  <a:txBody>
                    <a:bodyPr/>
                    <a:lstStyle/>
                    <a:p>
                      <a:pPr algn="ctr"/>
                      <a:r>
                        <a:rPr lang="en-US" dirty="0" smtClean="0"/>
                        <a:t>0.995</a:t>
                      </a:r>
                      <a:endParaRPr lang="en-US" dirty="0"/>
                    </a:p>
                  </a:txBody>
                  <a:tcPr/>
                </a:tc>
              </a:tr>
              <a:tr h="370840">
                <a:tc>
                  <a:txBody>
                    <a:bodyPr/>
                    <a:lstStyle/>
                    <a:p>
                      <a:pPr algn="ctr"/>
                      <a:r>
                        <a:rPr lang="en-US" dirty="0" smtClean="0"/>
                        <a:t>GLRT</a:t>
                      </a:r>
                      <a:endParaRPr lang="en-US" dirty="0"/>
                    </a:p>
                  </a:txBody>
                  <a:tcPr/>
                </a:tc>
                <a:tc>
                  <a:txBody>
                    <a:bodyPr/>
                    <a:lstStyle/>
                    <a:p>
                      <a:pPr algn="ctr"/>
                      <a:r>
                        <a:rPr lang="en-US" dirty="0" smtClean="0"/>
                        <a:t>0.988</a:t>
                      </a:r>
                      <a:endParaRPr lang="en-US" dirty="0"/>
                    </a:p>
                  </a:txBody>
                  <a:tcPr/>
                </a:tc>
              </a:tr>
              <a:tr h="370840">
                <a:tc>
                  <a:txBody>
                    <a:bodyPr/>
                    <a:lstStyle/>
                    <a:p>
                      <a:pPr algn="ctr"/>
                      <a:r>
                        <a:rPr lang="en-US" dirty="0" smtClean="0"/>
                        <a:t>OSP</a:t>
                      </a:r>
                      <a:endParaRPr lang="en-US" dirty="0"/>
                    </a:p>
                  </a:txBody>
                  <a:tcPr/>
                </a:tc>
                <a:tc>
                  <a:txBody>
                    <a:bodyPr/>
                    <a:lstStyle/>
                    <a:p>
                      <a:pPr algn="ctr"/>
                      <a:r>
                        <a:rPr lang="en-US" dirty="0" smtClean="0"/>
                        <a:t>0.814</a:t>
                      </a:r>
                      <a:endParaRPr lang="en-US" dirty="0"/>
                    </a:p>
                  </a:txBody>
                  <a:tcPr/>
                </a:tc>
              </a:tr>
              <a:tr h="370840">
                <a:tc>
                  <a:txBody>
                    <a:bodyPr/>
                    <a:lstStyle/>
                    <a:p>
                      <a:pPr algn="ctr"/>
                      <a:r>
                        <a:rPr lang="en-US" dirty="0" smtClean="0"/>
                        <a:t>AMSD</a:t>
                      </a:r>
                      <a:endParaRPr lang="en-US" dirty="0"/>
                    </a:p>
                  </a:txBody>
                  <a:tcPr/>
                </a:tc>
                <a:tc>
                  <a:txBody>
                    <a:bodyPr/>
                    <a:lstStyle/>
                    <a:p>
                      <a:pPr algn="ctr"/>
                      <a:r>
                        <a:rPr lang="en-US" dirty="0" smtClean="0"/>
                        <a:t>0.711</a:t>
                      </a:r>
                      <a:endParaRPr lang="en-US" dirty="0"/>
                    </a:p>
                  </a:txBody>
                  <a:tcPr/>
                </a:tc>
              </a:tr>
            </a:tbl>
          </a:graphicData>
        </a:graphic>
      </p:graphicFrame>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1831" y="746370"/>
            <a:ext cx="10867251" cy="5297785"/>
          </a:xfrm>
          <a:prstGeom prst="rect">
            <a:avLst/>
          </a:prstGeom>
        </p:spPr>
      </p:pic>
    </p:spTree>
    <p:extLst>
      <p:ext uri="{BB962C8B-B14F-4D97-AF65-F5344CB8AC3E}">
        <p14:creationId xmlns:p14="http://schemas.microsoft.com/office/powerpoint/2010/main" val="1217834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a:t>
            </a:r>
            <a:br>
              <a:rPr lang="en-US" dirty="0" smtClean="0"/>
            </a:br>
            <a:r>
              <a:rPr lang="en-US" sz="2400" i="0" dirty="0" smtClean="0"/>
              <a:t>Anomaly Detection</a:t>
            </a:r>
            <a:endParaRPr lang="en-US"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38</a:t>
            </a:fld>
            <a:endParaRPr lang="en-US" noProof="0"/>
          </a:p>
        </p:txBody>
      </p:sp>
      <p:sp>
        <p:nvSpPr>
          <p:cNvPr id="4" name="Content Placeholder 3"/>
          <p:cNvSpPr>
            <a:spLocks noGrp="1"/>
          </p:cNvSpPr>
          <p:nvPr>
            <p:ph idx="1"/>
          </p:nvPr>
        </p:nvSpPr>
        <p:spPr/>
        <p:txBody>
          <a:bodyPr>
            <a:normAutofit/>
          </a:bodyPr>
          <a:lstStyle/>
          <a:p>
            <a:r>
              <a:rPr lang="en-US" dirty="0" smtClean="0"/>
              <a:t>HYPERRX RX anomaly detector</a:t>
            </a:r>
          </a:p>
          <a:p>
            <a:r>
              <a:rPr lang="en-US" dirty="0" smtClean="0"/>
              <a:t>  </a:t>
            </a:r>
            <a:r>
              <a:rPr lang="en-US" dirty="0" err="1"/>
              <a:t>hyperRxDetector</a:t>
            </a:r>
            <a:r>
              <a:rPr lang="en-US" dirty="0"/>
              <a:t> performs the RX anomaly detector</a:t>
            </a:r>
          </a:p>
          <a:p>
            <a:pPr marL="402336" lvl="1" indent="0">
              <a:buNone/>
            </a:pPr>
            <a:r>
              <a:rPr lang="en-US" dirty="0"/>
              <a:t> </a:t>
            </a:r>
          </a:p>
          <a:p>
            <a:pPr marL="402336" lvl="1" indent="0">
              <a:buNone/>
            </a:pPr>
            <a:r>
              <a:rPr lang="en-US" dirty="0"/>
              <a:t>Usage</a:t>
            </a:r>
          </a:p>
          <a:p>
            <a:pPr marL="402336" lvl="1" indent="0">
              <a:buNone/>
            </a:pPr>
            <a:r>
              <a:rPr lang="en-US" dirty="0"/>
              <a:t>  [result] = </a:t>
            </a:r>
            <a:r>
              <a:rPr lang="en-US" dirty="0" err="1"/>
              <a:t>hyperRxDetector</a:t>
            </a:r>
            <a:r>
              <a:rPr lang="en-US" dirty="0"/>
              <a:t>(M)</a:t>
            </a:r>
          </a:p>
          <a:p>
            <a:pPr marL="402336" lvl="1" indent="0">
              <a:buNone/>
            </a:pPr>
            <a:r>
              <a:rPr lang="en-US" dirty="0"/>
              <a:t>Inputs</a:t>
            </a:r>
          </a:p>
          <a:p>
            <a:pPr marL="402336" lvl="1" indent="0">
              <a:buNone/>
            </a:pPr>
            <a:r>
              <a:rPr lang="pt-BR" dirty="0"/>
              <a:t>  M  - 2D data matrix (p x N</a:t>
            </a:r>
            <a:r>
              <a:rPr lang="pt-BR" dirty="0" smtClean="0"/>
              <a:t>) </a:t>
            </a:r>
            <a:r>
              <a:rPr lang="pt-BR" dirty="0">
                <a:solidFill>
                  <a:schemeClr val="tx1"/>
                </a:solidFill>
                <a:sym typeface="Wingdings" panose="05000000000000000000" pitchFamily="2" charset="2"/>
              </a:rPr>
              <a:t></a:t>
            </a:r>
            <a:r>
              <a:rPr lang="pt-BR" dirty="0">
                <a:sym typeface="Wingdings" panose="05000000000000000000" pitchFamily="2" charset="2"/>
              </a:rPr>
              <a:t> </a:t>
            </a:r>
            <a:r>
              <a:rPr lang="pt-BR" dirty="0" smtClean="0">
                <a:solidFill>
                  <a:schemeClr val="accent3"/>
                </a:solidFill>
                <a:sym typeface="Wingdings" panose="05000000000000000000" pitchFamily="2" charset="2"/>
              </a:rPr>
              <a:t>126*224000</a:t>
            </a:r>
            <a:endParaRPr lang="pt-BR" dirty="0"/>
          </a:p>
          <a:p>
            <a:pPr marL="402336" lvl="1" indent="0">
              <a:buNone/>
            </a:pPr>
            <a:r>
              <a:rPr lang="en-US" dirty="0"/>
              <a:t>Outputs</a:t>
            </a:r>
          </a:p>
          <a:p>
            <a:pPr marL="402336" lvl="1" indent="0">
              <a:buNone/>
            </a:pPr>
            <a:r>
              <a:rPr lang="en-US" dirty="0"/>
              <a:t>  result - Detector output (1 x N</a:t>
            </a:r>
            <a:r>
              <a:rPr lang="en-US" dirty="0" smtClean="0"/>
              <a:t>) </a:t>
            </a:r>
            <a:r>
              <a:rPr lang="en-US" dirty="0">
                <a:sym typeface="Wingdings" panose="05000000000000000000" pitchFamily="2" charset="2"/>
              </a:rPr>
              <a:t> </a:t>
            </a:r>
            <a:r>
              <a:rPr lang="en-US" dirty="0" smtClean="0">
                <a:solidFill>
                  <a:schemeClr val="accent3"/>
                </a:solidFill>
                <a:sym typeface="Wingdings" panose="05000000000000000000" pitchFamily="2" charset="2"/>
              </a:rPr>
              <a:t>1*224000</a:t>
            </a:r>
            <a:endParaRPr lang="en-US" dirty="0"/>
          </a:p>
          <a:p>
            <a:pPr marL="402336" lvl="1" indent="0">
              <a:buNone/>
            </a:pPr>
            <a:r>
              <a:rPr lang="en-US" dirty="0"/>
              <a:t>  sigma - Covariance matrix (p x p</a:t>
            </a:r>
            <a:r>
              <a:rPr lang="en-US" dirty="0" smtClean="0"/>
              <a:t>) </a:t>
            </a:r>
            <a:r>
              <a:rPr lang="en-US" dirty="0" smtClean="0">
                <a:sym typeface="Wingdings" panose="05000000000000000000" pitchFamily="2" charset="2"/>
              </a:rPr>
              <a:t></a:t>
            </a:r>
            <a:r>
              <a:rPr lang="en-US" dirty="0" smtClean="0">
                <a:solidFill>
                  <a:schemeClr val="accent3"/>
                </a:solidFill>
                <a:sym typeface="Wingdings" panose="05000000000000000000" pitchFamily="2" charset="2"/>
              </a:rPr>
              <a:t>126*126</a:t>
            </a:r>
            <a:endParaRPr lang="en-US" dirty="0">
              <a:solidFill>
                <a:schemeClr val="accent3"/>
              </a:solidFill>
            </a:endParaRPr>
          </a:p>
          <a:p>
            <a:pPr marL="402336" lvl="1" indent="0">
              <a:buNone/>
            </a:pPr>
            <a:r>
              <a:rPr lang="en-US" dirty="0"/>
              <a:t>  </a:t>
            </a:r>
            <a:r>
              <a:rPr lang="en-US" dirty="0" err="1"/>
              <a:t>sigmaInv</a:t>
            </a:r>
            <a:r>
              <a:rPr lang="en-US" dirty="0"/>
              <a:t> - Inverse of covariance matrix (p x p</a:t>
            </a:r>
            <a:r>
              <a:rPr lang="en-US" dirty="0" smtClean="0"/>
              <a:t>) </a:t>
            </a:r>
            <a:r>
              <a:rPr lang="en-US" dirty="0" smtClean="0">
                <a:sym typeface="Wingdings" panose="05000000000000000000" pitchFamily="2" charset="2"/>
              </a:rPr>
              <a:t> </a:t>
            </a:r>
            <a:r>
              <a:rPr lang="en-US" dirty="0" smtClean="0">
                <a:solidFill>
                  <a:schemeClr val="accent3"/>
                </a:solidFill>
                <a:sym typeface="Wingdings" panose="05000000000000000000" pitchFamily="2" charset="2"/>
              </a:rPr>
              <a:t>126*126</a:t>
            </a:r>
            <a:endParaRPr lang="en-US" dirty="0">
              <a:solidFill>
                <a:schemeClr val="accent3"/>
              </a:solidFill>
            </a:endParaRPr>
          </a:p>
          <a:p>
            <a:endParaRPr lang="en-US" dirty="0"/>
          </a:p>
          <a:p>
            <a:pPr marL="402336" lvl="1" indent="0">
              <a:buNone/>
            </a:pPr>
            <a:endParaRPr lang="en-US" dirty="0" smtClean="0"/>
          </a:p>
          <a:p>
            <a:endParaRPr lang="en-US" dirty="0"/>
          </a:p>
          <a:p>
            <a:pPr marL="402336" lvl="1"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926103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D2E340-0663-474B-992C-9192B5C45E57}" type="slidenum">
              <a:rPr lang="en-US" noProof="0" smtClean="0"/>
              <a:t>39</a:t>
            </a:fld>
            <a:endParaRPr lang="en-US" noProof="0"/>
          </a:p>
        </p:txBody>
      </p:sp>
      <p:sp>
        <p:nvSpPr>
          <p:cNvPr id="3" name="Title 1"/>
          <p:cNvSpPr txBox="1">
            <a:spLocks/>
          </p:cNvSpPr>
          <p:nvPr/>
        </p:nvSpPr>
        <p:spPr>
          <a:xfrm>
            <a:off x="0" y="6292970"/>
            <a:ext cx="11776151" cy="1130060"/>
          </a:xfrm>
          <a:prstGeom prst="rect">
            <a:avLst/>
          </a:prstGeom>
        </p:spPr>
        <p:txBody>
          <a:bodyPr vert="horz" lIns="91440" tIns="45720" rIns="91440" bIns="45720" rtlCol="0" anchor="t">
            <a:normAutofit fontScale="97500"/>
          </a:bodyPr>
          <a:lstStyle>
            <a:lvl1pPr algn="r" defTabSz="914400" rtl="0" eaLnBrk="1" latinLnBrk="0" hangingPunct="1">
              <a:lnSpc>
                <a:spcPct val="85000"/>
              </a:lnSpc>
              <a:spcBef>
                <a:spcPct val="0"/>
              </a:spcBef>
              <a:buNone/>
              <a:defRPr sz="7700" b="0" i="1" kern="1200" cap="none" baseline="0">
                <a:solidFill>
                  <a:schemeClr val="tx1">
                    <a:lumMod val="85000"/>
                    <a:lumOff val="15000"/>
                  </a:schemeClr>
                </a:solidFill>
                <a:latin typeface="+mj-lt"/>
                <a:ea typeface="+mj-ea"/>
                <a:cs typeface="+mj-cs"/>
              </a:defRPr>
            </a:lvl1pPr>
          </a:lstStyle>
          <a:p>
            <a:pPr algn="l"/>
            <a:r>
              <a:rPr lang="en-US" sz="2400" b="1" dirty="0" smtClean="0"/>
              <a:t>RX anomaly detection for targets (detector map)</a:t>
            </a:r>
            <a:endParaRPr lang="en-US" sz="2400" b="1" dirty="0"/>
          </a:p>
        </p:txBody>
      </p:sp>
      <p:pic>
        <p:nvPicPr>
          <p:cNvPr id="7" name="Picture 6"/>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9605"/>
          <a:stretch/>
        </p:blipFill>
        <p:spPr>
          <a:xfrm>
            <a:off x="-97136" y="-698703"/>
            <a:ext cx="3892932" cy="3631721"/>
          </a:xfrm>
          <a:prstGeom prst="rect">
            <a:avLst/>
          </a:prstGeom>
        </p:spPr>
      </p:pic>
      <p:pic>
        <p:nvPicPr>
          <p:cNvPr id="8" name="Picture 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9355"/>
          <a:stretch/>
        </p:blipFill>
        <p:spPr>
          <a:xfrm>
            <a:off x="3818463" y="-695196"/>
            <a:ext cx="3897520" cy="3624708"/>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5796" y="1340283"/>
            <a:ext cx="4821645" cy="3616233"/>
          </a:xfrm>
          <a:prstGeom prst="rect">
            <a:avLst/>
          </a:prstGeom>
        </p:spPr>
      </p:pic>
      <p:pic>
        <p:nvPicPr>
          <p:cNvPr id="11"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04644" y="-728695"/>
            <a:ext cx="4852907" cy="3639680"/>
          </a:xfrm>
          <a:prstGeom prst="rect">
            <a:avLst/>
          </a:prstGeom>
        </p:spPr>
      </p:pic>
      <p:pic>
        <p:nvPicPr>
          <p:cNvPr id="12" name="Picture 11"/>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19015"/>
          <a:stretch/>
        </p:blipFill>
        <p:spPr>
          <a:xfrm>
            <a:off x="-165163" y="3148399"/>
            <a:ext cx="3933957" cy="3643235"/>
          </a:xfrm>
          <a:prstGeom prst="rect">
            <a:avLst/>
          </a:prstGeom>
        </p:spPr>
      </p:pic>
      <p:pic>
        <p:nvPicPr>
          <p:cNvPr id="13" name="Picture 12"/>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20120"/>
          <a:stretch/>
        </p:blipFill>
        <p:spPr>
          <a:xfrm>
            <a:off x="3777795" y="3148399"/>
            <a:ext cx="3880306" cy="3643235"/>
          </a:xfrm>
          <a:prstGeom prst="rect">
            <a:avLst/>
          </a:prstGeom>
        </p:spPr>
      </p:pic>
      <p:pic>
        <p:nvPicPr>
          <p:cNvPr id="14" name="Picture 13"/>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04644" y="3116371"/>
            <a:ext cx="4857647" cy="3643235"/>
          </a:xfrm>
          <a:prstGeom prst="rect">
            <a:avLst/>
          </a:prstGeom>
        </p:spPr>
      </p:pic>
      <p:sp>
        <p:nvSpPr>
          <p:cNvPr id="15" name="TextBox 14"/>
          <p:cNvSpPr txBox="1"/>
          <p:nvPr/>
        </p:nvSpPr>
        <p:spPr>
          <a:xfrm>
            <a:off x="1495606" y="1928737"/>
            <a:ext cx="920445" cy="646331"/>
          </a:xfrm>
          <a:prstGeom prst="rect">
            <a:avLst/>
          </a:prstGeom>
          <a:noFill/>
        </p:spPr>
        <p:txBody>
          <a:bodyPr wrap="none" rtlCol="0">
            <a:spAutoFit/>
          </a:bodyPr>
          <a:lstStyle/>
          <a:p>
            <a:r>
              <a:rPr lang="en-US" dirty="0" smtClean="0"/>
              <a:t>Fabric 1</a:t>
            </a:r>
          </a:p>
          <a:p>
            <a:endParaRPr lang="en-US" dirty="0"/>
          </a:p>
        </p:txBody>
      </p:sp>
      <p:sp>
        <p:nvSpPr>
          <p:cNvPr id="16" name="TextBox 15"/>
          <p:cNvSpPr txBox="1"/>
          <p:nvPr/>
        </p:nvSpPr>
        <p:spPr>
          <a:xfrm>
            <a:off x="1234317" y="5746176"/>
            <a:ext cx="1026820" cy="369332"/>
          </a:xfrm>
          <a:prstGeom prst="rect">
            <a:avLst/>
          </a:prstGeom>
          <a:noFill/>
        </p:spPr>
        <p:txBody>
          <a:bodyPr wrap="none" rtlCol="0">
            <a:spAutoFit/>
          </a:bodyPr>
          <a:lstStyle/>
          <a:p>
            <a:r>
              <a:rPr lang="en-US" dirty="0" smtClean="0"/>
              <a:t>Vehicle 1</a:t>
            </a:r>
          </a:p>
        </p:txBody>
      </p:sp>
      <p:sp>
        <p:nvSpPr>
          <p:cNvPr id="17" name="TextBox 16"/>
          <p:cNvSpPr txBox="1"/>
          <p:nvPr/>
        </p:nvSpPr>
        <p:spPr>
          <a:xfrm>
            <a:off x="3011298" y="2967239"/>
            <a:ext cx="934871" cy="369332"/>
          </a:xfrm>
          <a:prstGeom prst="rect">
            <a:avLst/>
          </a:prstGeom>
          <a:noFill/>
        </p:spPr>
        <p:txBody>
          <a:bodyPr wrap="none" rtlCol="0">
            <a:spAutoFit/>
          </a:bodyPr>
          <a:lstStyle/>
          <a:p>
            <a:r>
              <a:rPr lang="en-US" dirty="0" smtClean="0"/>
              <a:t>Fabric 4</a:t>
            </a:r>
          </a:p>
        </p:txBody>
      </p:sp>
      <p:sp>
        <p:nvSpPr>
          <p:cNvPr id="18" name="TextBox 17"/>
          <p:cNvSpPr txBox="1"/>
          <p:nvPr/>
        </p:nvSpPr>
        <p:spPr>
          <a:xfrm>
            <a:off x="9456260" y="1936059"/>
            <a:ext cx="920445" cy="369332"/>
          </a:xfrm>
          <a:prstGeom prst="rect">
            <a:avLst/>
          </a:prstGeom>
          <a:noFill/>
        </p:spPr>
        <p:txBody>
          <a:bodyPr wrap="none" rtlCol="0">
            <a:spAutoFit/>
          </a:bodyPr>
          <a:lstStyle/>
          <a:p>
            <a:r>
              <a:rPr lang="en-US" dirty="0" smtClean="0"/>
              <a:t>Fabric 3</a:t>
            </a:r>
          </a:p>
        </p:txBody>
      </p:sp>
      <p:sp>
        <p:nvSpPr>
          <p:cNvPr id="19" name="TextBox 18"/>
          <p:cNvSpPr txBox="1"/>
          <p:nvPr/>
        </p:nvSpPr>
        <p:spPr>
          <a:xfrm>
            <a:off x="5424827" y="1928737"/>
            <a:ext cx="934871" cy="369332"/>
          </a:xfrm>
          <a:prstGeom prst="rect">
            <a:avLst/>
          </a:prstGeom>
          <a:noFill/>
        </p:spPr>
        <p:txBody>
          <a:bodyPr wrap="none" rtlCol="0">
            <a:spAutoFit/>
          </a:bodyPr>
          <a:lstStyle/>
          <a:p>
            <a:r>
              <a:rPr lang="en-US" dirty="0" smtClean="0"/>
              <a:t>Fabric 2</a:t>
            </a:r>
          </a:p>
        </p:txBody>
      </p:sp>
      <p:sp>
        <p:nvSpPr>
          <p:cNvPr id="20" name="TextBox 19"/>
          <p:cNvSpPr txBox="1"/>
          <p:nvPr/>
        </p:nvSpPr>
        <p:spPr>
          <a:xfrm>
            <a:off x="9480389" y="5732390"/>
            <a:ext cx="1026820" cy="369332"/>
          </a:xfrm>
          <a:prstGeom prst="rect">
            <a:avLst/>
          </a:prstGeom>
          <a:noFill/>
        </p:spPr>
        <p:txBody>
          <a:bodyPr wrap="none" rtlCol="0">
            <a:spAutoFit/>
          </a:bodyPr>
          <a:lstStyle/>
          <a:p>
            <a:r>
              <a:rPr lang="en-US" dirty="0" smtClean="0"/>
              <a:t>Vehicle 3</a:t>
            </a:r>
          </a:p>
        </p:txBody>
      </p:sp>
      <p:sp>
        <p:nvSpPr>
          <p:cNvPr id="21" name="TextBox 20"/>
          <p:cNvSpPr txBox="1"/>
          <p:nvPr/>
        </p:nvSpPr>
        <p:spPr>
          <a:xfrm>
            <a:off x="5489218" y="5750917"/>
            <a:ext cx="1041247" cy="369332"/>
          </a:xfrm>
          <a:prstGeom prst="rect">
            <a:avLst/>
          </a:prstGeom>
          <a:noFill/>
        </p:spPr>
        <p:txBody>
          <a:bodyPr wrap="none" rtlCol="0">
            <a:spAutoFit/>
          </a:bodyPr>
          <a:lstStyle/>
          <a:p>
            <a:r>
              <a:rPr lang="en-US" dirty="0" smtClean="0"/>
              <a:t>Vehicle 2</a:t>
            </a:r>
          </a:p>
        </p:txBody>
      </p:sp>
    </p:spTree>
    <p:extLst>
      <p:ext uri="{BB962C8B-B14F-4D97-AF65-F5344CB8AC3E}">
        <p14:creationId xmlns:p14="http://schemas.microsoft.com/office/powerpoint/2010/main" val="1943396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 xmlns:a16="http://schemas.microsoft.com/office/drawing/2014/main" id="{2654DA9A-F01A-481E-A192-F11CA07CCE35}"/>
              </a:ext>
            </a:extLst>
          </p:cNvPr>
          <p:cNvSpPr txBox="1">
            <a:spLocks/>
          </p:cNvSpPr>
          <p:nvPr/>
        </p:nvSpPr>
        <p:spPr>
          <a:xfrm>
            <a:off x="914400" y="712078"/>
            <a:ext cx="3833906" cy="2221622"/>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5000" b="0" i="1" kern="1200" baseline="0">
                <a:solidFill>
                  <a:schemeClr val="bg1"/>
                </a:solidFill>
                <a:latin typeface="+mj-lt"/>
                <a:ea typeface="+mj-ea"/>
                <a:cs typeface="+mj-cs"/>
              </a:defRPr>
            </a:lvl1pPr>
          </a:lstStyle>
          <a:p>
            <a:r>
              <a:rPr lang="en-US" smtClean="0">
                <a:solidFill>
                  <a:schemeClr val="bg2"/>
                </a:solidFill>
              </a:rPr>
              <a:t>Target </a:t>
            </a:r>
            <a:br>
              <a:rPr lang="en-US" smtClean="0">
                <a:solidFill>
                  <a:schemeClr val="bg2"/>
                </a:solidFill>
              </a:rPr>
            </a:br>
            <a:r>
              <a:rPr lang="en-US" smtClean="0">
                <a:solidFill>
                  <a:schemeClr val="bg2"/>
                </a:solidFill>
              </a:rPr>
              <a:t>Detection</a:t>
            </a:r>
            <a:endParaRPr lang="en-US" dirty="0">
              <a:solidFill>
                <a:schemeClr val="bg2"/>
              </a:solidFill>
            </a:endParaRPr>
          </a:p>
        </p:txBody>
      </p:sp>
      <p:sp>
        <p:nvSpPr>
          <p:cNvPr id="31" name="Text Placeholder 2">
            <a:extLst>
              <a:ext uri="{FF2B5EF4-FFF2-40B4-BE49-F238E27FC236}">
                <a16:creationId xmlns="" xmlns:a16="http://schemas.microsoft.com/office/drawing/2014/main" id="{6DCC875B-FB79-4EB2-ACC0-A26593F489C1}"/>
              </a:ext>
            </a:extLst>
          </p:cNvPr>
          <p:cNvSpPr txBox="1">
            <a:spLocks/>
          </p:cNvSpPr>
          <p:nvPr/>
        </p:nvSpPr>
        <p:spPr>
          <a:xfrm>
            <a:off x="914400" y="3048000"/>
            <a:ext cx="3842550" cy="2855913"/>
          </a:xfrm>
          <a:prstGeom prst="rect">
            <a:avLst/>
          </a:prstGeom>
        </p:spPr>
        <p:txBody>
          <a:bodyPr vert="horz" lIns="91440" tIns="45720" rIns="91440" bIns="45720" rtlCol="0">
            <a:normAutofit/>
          </a:bodyPr>
          <a:lstStyle>
            <a:lvl1pPr marL="0" indent="0" algn="r" defTabSz="914400" rtl="0" eaLnBrk="1" latinLnBrk="0" hangingPunct="1">
              <a:lnSpc>
                <a:spcPct val="112000"/>
              </a:lnSpc>
              <a:spcBef>
                <a:spcPts val="900"/>
              </a:spcBef>
              <a:buFont typeface="Arial" panose="020B0604020202020204" pitchFamily="34" charset="0"/>
              <a:buNone/>
              <a:defRPr sz="2000" kern="1200" baseline="0">
                <a:solidFill>
                  <a:schemeClr val="bg1"/>
                </a:solidFill>
                <a:latin typeface="+mn-lt"/>
                <a:ea typeface="+mn-ea"/>
                <a:cs typeface="+mn-cs"/>
              </a:defRPr>
            </a:lvl1pPr>
            <a:lvl2pPr marL="402336" indent="0" algn="r" defTabSz="914400" rtl="0" eaLnBrk="1" latinLnBrk="0" hangingPunct="1">
              <a:lnSpc>
                <a:spcPct val="112000"/>
              </a:lnSpc>
              <a:spcBef>
                <a:spcPts val="900"/>
              </a:spcBef>
              <a:buFont typeface="Corbel" panose="020B0503020204020204" pitchFamily="34" charset="0"/>
              <a:buNone/>
              <a:defRPr sz="1800" kern="1200" baseline="0">
                <a:solidFill>
                  <a:schemeClr val="tx1">
                    <a:lumMod val="85000"/>
                    <a:lumOff val="15000"/>
                  </a:schemeClr>
                </a:solidFill>
                <a:latin typeface="+mn-lt"/>
                <a:ea typeface="+mn-ea"/>
                <a:cs typeface="+mn-cs"/>
              </a:defRPr>
            </a:lvl2pPr>
            <a:lvl3pPr marL="859536" indent="0" algn="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3pPr>
            <a:lvl4pPr marL="1316736" indent="0" algn="r" defTabSz="914400" rtl="0" eaLnBrk="1" latinLnBrk="0" hangingPunct="1">
              <a:lnSpc>
                <a:spcPct val="112000"/>
              </a:lnSpc>
              <a:spcBef>
                <a:spcPts val="900"/>
              </a:spcBef>
              <a:buFont typeface="Corbel" panose="020B0503020204020204" pitchFamily="34" charset="0"/>
              <a:buNone/>
              <a:defRPr sz="1400" kern="1200" baseline="0">
                <a:solidFill>
                  <a:schemeClr val="tx1">
                    <a:lumMod val="85000"/>
                    <a:lumOff val="15000"/>
                  </a:schemeClr>
                </a:solidFill>
                <a:latin typeface="+mn-lt"/>
                <a:ea typeface="+mn-ea"/>
                <a:cs typeface="+mn-cs"/>
              </a:defRPr>
            </a:lvl4pPr>
            <a:lvl5pPr marL="1773936" indent="0" algn="r" defTabSz="914400" rtl="0" eaLnBrk="1" latinLnBrk="0" hangingPunct="1">
              <a:lnSpc>
                <a:spcPct val="112000"/>
              </a:lnSpc>
              <a:spcBef>
                <a:spcPts val="900"/>
              </a:spcBef>
              <a:buFont typeface="Arial" panose="020B0604020202020204" pitchFamily="34" charset="0"/>
              <a:buNone/>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smtClean="0"/>
              <a:t>Structured  methods for target detection</a:t>
            </a:r>
            <a:endParaRPr lang="en-US" dirty="0"/>
          </a:p>
        </p:txBody>
      </p:sp>
      <p:sp>
        <p:nvSpPr>
          <p:cNvPr id="32" name="Content Placeholder 3">
            <a:extLst>
              <a:ext uri="{FF2B5EF4-FFF2-40B4-BE49-F238E27FC236}">
                <a16:creationId xmlns="" xmlns:a16="http://schemas.microsoft.com/office/drawing/2014/main" id="{52ACB615-64CF-4226-B7EB-A7D9E8A800A2}"/>
              </a:ext>
            </a:extLst>
          </p:cNvPr>
          <p:cNvSpPr txBox="1">
            <a:spLocks/>
          </p:cNvSpPr>
          <p:nvPr/>
        </p:nvSpPr>
        <p:spPr>
          <a:xfrm>
            <a:off x="5314950" y="712078"/>
            <a:ext cx="1944000" cy="2700000"/>
          </a:xfrm>
          <a:prstGeom prst="rect">
            <a:avLst/>
          </a:prstGeom>
          <a:solidFill>
            <a:schemeClr val="bg1"/>
          </a:solidFill>
        </p:spPr>
        <p:txBody>
          <a:bodyPr vert="horz" lIns="0" tIns="1332000" rIns="0" bIns="0" rtlCol="0">
            <a:normAutofit/>
          </a:bodyPr>
          <a:lstStyle>
            <a:lvl1pPr marL="0" indent="0" algn="ct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smtClean="0"/>
              <a:t>Constrained Energy Minimization </a:t>
            </a:r>
          </a:p>
          <a:p>
            <a:r>
              <a:rPr lang="en-US" dirty="0" smtClean="0"/>
              <a:t>(CEM)</a:t>
            </a:r>
          </a:p>
          <a:p>
            <a:endParaRPr lang="en-US" dirty="0"/>
          </a:p>
        </p:txBody>
      </p:sp>
      <p:sp>
        <p:nvSpPr>
          <p:cNvPr id="33" name="Text Placeholder 4">
            <a:extLst>
              <a:ext uri="{FF2B5EF4-FFF2-40B4-BE49-F238E27FC236}">
                <a16:creationId xmlns="" xmlns:a16="http://schemas.microsoft.com/office/drawing/2014/main" id="{7CC704F7-10A3-438C-BF49-21B39AA5FD1F}"/>
              </a:ext>
            </a:extLst>
          </p:cNvPr>
          <p:cNvSpPr txBox="1">
            <a:spLocks/>
          </p:cNvSpPr>
          <p:nvPr/>
        </p:nvSpPr>
        <p:spPr>
          <a:xfrm>
            <a:off x="7447981" y="712078"/>
            <a:ext cx="1944000" cy="2700000"/>
          </a:xfrm>
          <a:prstGeom prst="rect">
            <a:avLst/>
          </a:prstGeom>
          <a:solidFill>
            <a:schemeClr val="bg1"/>
          </a:solidFill>
        </p:spPr>
        <p:txBody>
          <a:bodyPr vert="horz" lIns="0" tIns="1332000" rIns="0" bIns="0" rtlCol="0">
            <a:normAutofit/>
          </a:bodyPr>
          <a:lstStyle>
            <a:lvl1pPr marL="0" indent="0" algn="ct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smtClean="0"/>
              <a:t>Adaptive Cosine Estimator</a:t>
            </a:r>
          </a:p>
          <a:p>
            <a:r>
              <a:rPr lang="en-US" smtClean="0"/>
              <a:t> (ACE)</a:t>
            </a:r>
          </a:p>
          <a:p>
            <a:endParaRPr lang="en-US" dirty="0"/>
          </a:p>
        </p:txBody>
      </p:sp>
      <p:sp>
        <p:nvSpPr>
          <p:cNvPr id="34" name="Text Placeholder 5">
            <a:extLst>
              <a:ext uri="{FF2B5EF4-FFF2-40B4-BE49-F238E27FC236}">
                <a16:creationId xmlns="" xmlns:a16="http://schemas.microsoft.com/office/drawing/2014/main" id="{C0CB0B93-889C-4918-9E62-5E0470169619}"/>
              </a:ext>
            </a:extLst>
          </p:cNvPr>
          <p:cNvSpPr txBox="1">
            <a:spLocks/>
          </p:cNvSpPr>
          <p:nvPr/>
        </p:nvSpPr>
        <p:spPr>
          <a:xfrm>
            <a:off x="9581013" y="712078"/>
            <a:ext cx="1944000" cy="2700000"/>
          </a:xfrm>
          <a:prstGeom prst="rect">
            <a:avLst/>
          </a:prstGeom>
          <a:solidFill>
            <a:schemeClr val="bg1"/>
          </a:solidFill>
        </p:spPr>
        <p:txBody>
          <a:bodyPr vert="horz" lIns="0" tIns="1332000" rIns="0" bIns="0" rtlCol="0">
            <a:normAutofit/>
          </a:bodyPr>
          <a:lstStyle>
            <a:lvl1pPr marL="0" indent="0" algn="ct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smtClean="0"/>
              <a:t>Signed Adaptive Cosine Estimator</a:t>
            </a:r>
          </a:p>
          <a:p>
            <a:r>
              <a:rPr lang="en-US" smtClean="0"/>
              <a:t> (S-ACE)</a:t>
            </a:r>
          </a:p>
          <a:p>
            <a:endParaRPr lang="en-US" dirty="0"/>
          </a:p>
        </p:txBody>
      </p:sp>
      <p:sp>
        <p:nvSpPr>
          <p:cNvPr id="35" name="Text Placeholder 6">
            <a:extLst>
              <a:ext uri="{FF2B5EF4-FFF2-40B4-BE49-F238E27FC236}">
                <a16:creationId xmlns="" xmlns:a16="http://schemas.microsoft.com/office/drawing/2014/main" id="{E818D25A-67F7-4CDC-A9F9-92E596277CD6}"/>
              </a:ext>
            </a:extLst>
          </p:cNvPr>
          <p:cNvSpPr txBox="1">
            <a:spLocks/>
          </p:cNvSpPr>
          <p:nvPr/>
        </p:nvSpPr>
        <p:spPr>
          <a:xfrm>
            <a:off x="5314950" y="3581400"/>
            <a:ext cx="1944000" cy="2700000"/>
          </a:xfrm>
          <a:prstGeom prst="rect">
            <a:avLst/>
          </a:prstGeom>
          <a:solidFill>
            <a:schemeClr val="bg1"/>
          </a:solidFill>
        </p:spPr>
        <p:txBody>
          <a:bodyPr vert="horz" lIns="0" tIns="1332000" rIns="0" bIns="0" rtlCol="0">
            <a:normAutofit/>
          </a:bodyPr>
          <a:lstStyle>
            <a:lvl1pPr marL="0" indent="0" algn="ct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smtClean="0"/>
              <a:t>Matched Filter</a:t>
            </a:r>
          </a:p>
          <a:p>
            <a:endParaRPr lang="en-US" dirty="0"/>
          </a:p>
        </p:txBody>
      </p:sp>
      <p:sp>
        <p:nvSpPr>
          <p:cNvPr id="36" name="Text Placeholder 7">
            <a:extLst>
              <a:ext uri="{FF2B5EF4-FFF2-40B4-BE49-F238E27FC236}">
                <a16:creationId xmlns="" xmlns:a16="http://schemas.microsoft.com/office/drawing/2014/main" id="{C78C2BF3-B597-4BD5-90B4-54EB9C2F6EE1}"/>
              </a:ext>
            </a:extLst>
          </p:cNvPr>
          <p:cNvSpPr txBox="1">
            <a:spLocks/>
          </p:cNvSpPr>
          <p:nvPr/>
        </p:nvSpPr>
        <p:spPr>
          <a:xfrm>
            <a:off x="7447756" y="3581400"/>
            <a:ext cx="1944000" cy="2700000"/>
          </a:xfrm>
          <a:prstGeom prst="rect">
            <a:avLst/>
          </a:prstGeom>
          <a:solidFill>
            <a:schemeClr val="bg1"/>
          </a:solidFill>
        </p:spPr>
        <p:txBody>
          <a:bodyPr vert="horz" lIns="0" tIns="1332000" rIns="0" bIns="0" rtlCol="0">
            <a:normAutofit/>
          </a:bodyPr>
          <a:lstStyle>
            <a:lvl1pPr marL="0" indent="0" algn="ct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smtClean="0"/>
              <a:t> Generalized Likehood Ratio Test</a:t>
            </a:r>
          </a:p>
          <a:p>
            <a:r>
              <a:rPr lang="en-US" smtClean="0"/>
              <a:t> (GLRT)</a:t>
            </a:r>
          </a:p>
          <a:p>
            <a:endParaRPr lang="en-US" dirty="0"/>
          </a:p>
        </p:txBody>
      </p:sp>
      <p:sp>
        <p:nvSpPr>
          <p:cNvPr id="37" name="Slide Number Placeholder 9">
            <a:extLst>
              <a:ext uri="{FF2B5EF4-FFF2-40B4-BE49-F238E27FC236}">
                <a16:creationId xmlns="" xmlns:a16="http://schemas.microsoft.com/office/drawing/2014/main" id="{EC7ECEE9-580B-8B4A-919F-4C04337CEC51}"/>
              </a:ext>
            </a:extLst>
          </p:cNvPr>
          <p:cNvSpPr txBox="1">
            <a:spLocks/>
          </p:cNvSpPr>
          <p:nvPr/>
        </p:nvSpPr>
        <p:spPr>
          <a:xfrm>
            <a:off x="11936411" y="5759992"/>
            <a:ext cx="407988" cy="365125"/>
          </a:xfrm>
          <a:prstGeom prst="rect">
            <a:avLst/>
          </a:prstGeom>
        </p:spPr>
        <p:txBody>
          <a:bodyPr vert="horz" lIns="91440" tIns="45720" rIns="91440" bIns="45720" rtlCol="0" anchor="ctr"/>
          <a:lstStyle>
            <a:defPPr>
              <a:defRPr lang="en-US"/>
            </a:defPPr>
            <a:lvl1pPr marL="0" algn="r" defTabSz="457200" rtl="0" eaLnBrk="1" latinLnBrk="0" hangingPunct="1">
              <a:defRPr sz="1200" b="0" i="1" kern="1200" baseline="0">
                <a:solidFill>
                  <a:schemeClr val="bg2"/>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D2E340-0663-474B-992C-9192B5C45E57}" type="slidenum">
              <a:rPr lang="en-US" smtClean="0"/>
              <a:pPr/>
              <a:t>4</a:t>
            </a:fld>
            <a:endParaRPr lang="en-US"/>
          </a:p>
        </p:txBody>
      </p:sp>
      <p:pic>
        <p:nvPicPr>
          <p:cNvPr id="38" name="Picture Placeholder 8"/>
          <p:cNvPicPr>
            <a:picLocks noChangeAspect="1"/>
          </p:cNvPicPr>
          <p:nvPr/>
        </p:nvPicPr>
        <p:blipFill>
          <a:blip r:embed="rId2">
            <a:extLst>
              <a:ext uri="{28A0092B-C50C-407E-A947-70E740481C1C}">
                <a14:useLocalDpi xmlns:a14="http://schemas.microsoft.com/office/drawing/2010/main" val="0"/>
              </a:ext>
            </a:extLst>
          </a:blip>
          <a:srcRect l="15580" r="15580"/>
          <a:stretch>
            <a:fillRect/>
          </a:stretch>
        </p:blipFill>
        <p:spPr>
          <a:xfrm>
            <a:off x="5800950" y="881400"/>
            <a:ext cx="972000" cy="972000"/>
          </a:xfrm>
          <a:prstGeom prst="ellipse">
            <a:avLst/>
          </a:prstGeom>
          <a:solidFill>
            <a:schemeClr val="bg1">
              <a:lumMod val="95000"/>
            </a:schemeClr>
          </a:solidFill>
        </p:spPr>
      </p:pic>
      <p:pic>
        <p:nvPicPr>
          <p:cNvPr id="39" name="Picture Placeholder 11"/>
          <p:cNvPicPr>
            <a:picLocks noChangeAspect="1"/>
          </p:cNvPicPr>
          <p:nvPr/>
        </p:nvPicPr>
        <p:blipFill>
          <a:blip r:embed="rId3">
            <a:extLst>
              <a:ext uri="{28A0092B-C50C-407E-A947-70E740481C1C}">
                <a14:useLocalDpi xmlns:a14="http://schemas.microsoft.com/office/drawing/2010/main" val="0"/>
              </a:ext>
            </a:extLst>
          </a:blip>
          <a:srcRect l="16664" r="16664"/>
          <a:stretch>
            <a:fillRect/>
          </a:stretch>
        </p:blipFill>
        <p:spPr>
          <a:xfrm>
            <a:off x="7933981" y="881400"/>
            <a:ext cx="972000" cy="972000"/>
          </a:xfrm>
          <a:prstGeom prst="ellipse">
            <a:avLst/>
          </a:prstGeom>
          <a:solidFill>
            <a:schemeClr val="bg1">
              <a:lumMod val="95000"/>
            </a:schemeClr>
          </a:solidFill>
        </p:spPr>
      </p:pic>
      <p:pic>
        <p:nvPicPr>
          <p:cNvPr id="40" name="Picture Placeholder 14"/>
          <p:cNvPicPr>
            <a:picLocks noChangeAspect="1"/>
          </p:cNvPicPr>
          <p:nvPr/>
        </p:nvPicPr>
        <p:blipFill>
          <a:blip r:embed="rId4">
            <a:extLst>
              <a:ext uri="{28A0092B-C50C-407E-A947-70E740481C1C}">
                <a14:useLocalDpi xmlns:a14="http://schemas.microsoft.com/office/drawing/2010/main" val="0"/>
              </a:ext>
            </a:extLst>
          </a:blip>
          <a:srcRect l="16612" r="16612"/>
          <a:stretch>
            <a:fillRect/>
          </a:stretch>
        </p:blipFill>
        <p:spPr>
          <a:xfrm>
            <a:off x="10067013" y="881400"/>
            <a:ext cx="972000" cy="972000"/>
          </a:xfrm>
          <a:prstGeom prst="ellipse">
            <a:avLst/>
          </a:prstGeom>
          <a:solidFill>
            <a:schemeClr val="bg1">
              <a:lumMod val="95000"/>
            </a:schemeClr>
          </a:solidFill>
        </p:spPr>
      </p:pic>
      <p:pic>
        <p:nvPicPr>
          <p:cNvPr id="41" name="Picture Placeholder 16"/>
          <p:cNvPicPr>
            <a:picLocks noChangeAspect="1"/>
          </p:cNvPicPr>
          <p:nvPr/>
        </p:nvPicPr>
        <p:blipFill>
          <a:blip r:embed="rId5">
            <a:extLst>
              <a:ext uri="{28A0092B-C50C-407E-A947-70E740481C1C}">
                <a14:useLocalDpi xmlns:a14="http://schemas.microsoft.com/office/drawing/2010/main" val="0"/>
              </a:ext>
            </a:extLst>
          </a:blip>
          <a:srcRect l="12525" r="12525"/>
          <a:stretch>
            <a:fillRect/>
          </a:stretch>
        </p:blipFill>
        <p:spPr>
          <a:xfrm>
            <a:off x="5800950" y="3750723"/>
            <a:ext cx="972000" cy="972000"/>
          </a:xfrm>
          <a:prstGeom prst="ellipse">
            <a:avLst/>
          </a:prstGeom>
          <a:solidFill>
            <a:schemeClr val="bg1">
              <a:lumMod val="95000"/>
            </a:schemeClr>
          </a:solidFill>
        </p:spPr>
      </p:pic>
      <p:pic>
        <p:nvPicPr>
          <p:cNvPr id="42" name="Picture Placeholder 19"/>
          <p:cNvPicPr>
            <a:picLocks noChangeAspect="1"/>
          </p:cNvPicPr>
          <p:nvPr/>
        </p:nvPicPr>
        <p:blipFill>
          <a:blip r:embed="rId6">
            <a:extLst>
              <a:ext uri="{28A0092B-C50C-407E-A947-70E740481C1C}">
                <a14:useLocalDpi xmlns:a14="http://schemas.microsoft.com/office/drawing/2010/main" val="0"/>
              </a:ext>
            </a:extLst>
          </a:blip>
          <a:srcRect l="15586" r="15586"/>
          <a:stretch>
            <a:fillRect/>
          </a:stretch>
        </p:blipFill>
        <p:spPr>
          <a:xfrm>
            <a:off x="7933981" y="3750723"/>
            <a:ext cx="972000" cy="972000"/>
          </a:xfrm>
          <a:prstGeom prst="ellipse">
            <a:avLst/>
          </a:prstGeom>
          <a:solidFill>
            <a:schemeClr val="bg1">
              <a:lumMod val="95000"/>
            </a:schemeClr>
          </a:solidFill>
        </p:spPr>
      </p:pic>
    </p:spTree>
    <p:extLst>
      <p:ext uri="{BB962C8B-B14F-4D97-AF65-F5344CB8AC3E}">
        <p14:creationId xmlns:p14="http://schemas.microsoft.com/office/powerpoint/2010/main" val="1898879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47656" y="989907"/>
            <a:ext cx="5670487" cy="1288351"/>
          </a:xfrm>
        </p:spPr>
        <p:txBody>
          <a:bodyPr/>
          <a:lstStyle/>
          <a:p>
            <a:r>
              <a:rPr lang="en-US" dirty="0" smtClean="0"/>
              <a:t>The End </a:t>
            </a:r>
            <a:endParaRPr lang="en-US" dirty="0"/>
          </a:p>
        </p:txBody>
      </p:sp>
      <p:sp>
        <p:nvSpPr>
          <p:cNvPr id="4" name="Text Placeholder 4">
            <a:extLst>
              <a:ext uri="{FF2B5EF4-FFF2-40B4-BE49-F238E27FC236}">
                <a16:creationId xmlns="" xmlns:a16="http://schemas.microsoft.com/office/drawing/2014/main" id="{E15085CC-458F-4E9F-AF16-A815111FBF00}"/>
              </a:ext>
            </a:extLst>
          </p:cNvPr>
          <p:cNvSpPr txBox="1">
            <a:spLocks/>
          </p:cNvSpPr>
          <p:nvPr/>
        </p:nvSpPr>
        <p:spPr>
          <a:xfrm>
            <a:off x="1380125" y="3803301"/>
            <a:ext cx="4367531" cy="365125"/>
          </a:xfrm>
          <a:prstGeom prst="rect">
            <a:avLst/>
          </a:prstGeom>
        </p:spPr>
        <p:txBody>
          <a:bodyPr vert="horz" lIns="91440" tIns="45720" rIns="91440" bIns="45720" rtlCol="0">
            <a:normAutofit fontScale="92500" lnSpcReduction="10000"/>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buFont typeface="Arial" panose="020B0604020202020204" pitchFamily="34" charset="0"/>
              <a:buNone/>
            </a:pPr>
            <a:r>
              <a:rPr lang="en-US" sz="1800" smtClean="0">
                <a:solidFill>
                  <a:schemeClr val="tx2"/>
                </a:solidFill>
              </a:rPr>
              <a:t>Faezeh Zamiri</a:t>
            </a:r>
            <a:endParaRPr lang="ru-RU" sz="1800" dirty="0">
              <a:solidFill>
                <a:schemeClr val="tx2"/>
              </a:solidFill>
            </a:endParaRPr>
          </a:p>
        </p:txBody>
      </p:sp>
      <p:sp>
        <p:nvSpPr>
          <p:cNvPr id="5" name="Text Placeholder 6">
            <a:extLst>
              <a:ext uri="{FF2B5EF4-FFF2-40B4-BE49-F238E27FC236}">
                <a16:creationId xmlns="" xmlns:a16="http://schemas.microsoft.com/office/drawing/2014/main" id="{D10F5C8F-9E7F-4E64-9AF6-329D1654118B}"/>
              </a:ext>
            </a:extLst>
          </p:cNvPr>
          <p:cNvSpPr txBox="1">
            <a:spLocks/>
          </p:cNvSpPr>
          <p:nvPr/>
        </p:nvSpPr>
        <p:spPr>
          <a:xfrm>
            <a:off x="1380125" y="4243439"/>
            <a:ext cx="4367531" cy="365125"/>
          </a:xfrm>
          <a:prstGeom prst="rect">
            <a:avLst/>
          </a:prstGeom>
        </p:spPr>
        <p:txBody>
          <a:bodyPr vert="horz" lIns="91440" tIns="45720" rIns="91440" bIns="45720" rtlCol="0">
            <a:normAutofit fontScale="92500" lnSpcReduction="10000"/>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buNone/>
            </a:pPr>
            <a:r>
              <a:rPr lang="en-US" sz="1800" dirty="0">
                <a:solidFill>
                  <a:schemeClr val="tx2"/>
                </a:solidFill>
              </a:rPr>
              <a:t>aghdam.zamiri.fa@ut.ac.ir</a:t>
            </a:r>
          </a:p>
        </p:txBody>
      </p:sp>
      <p:pic>
        <p:nvPicPr>
          <p:cNvPr id="6" name="Graphic 12" descr="Person icon">
            <a:extLst>
              <a:ext uri="{FF2B5EF4-FFF2-40B4-BE49-F238E27FC236}">
                <a16:creationId xmlns="" xmlns:a16="http://schemas.microsoft.com/office/drawing/2014/main" id="{708AF784-88DE-4E89-A28B-BECD54FC11CC}"/>
              </a:ext>
            </a:extLst>
          </p:cNvPr>
          <p:cNvPicPr>
            <a:picLocks noChangeAspect="1"/>
          </p:cNvPicPr>
          <p:nvPr/>
        </p:nvPicPr>
        <p:blipFill>
          <a:blip r:embed="rId2" cstate="screen">
            <a:duotone>
              <a:prstClr val="black"/>
              <a:schemeClr val="accent1">
                <a:tint val="45000"/>
                <a:satMod val="400000"/>
              </a:schemeClr>
            </a:duotone>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016510" y="3778404"/>
            <a:ext cx="363615" cy="363615"/>
          </a:xfrm>
          <a:prstGeom prst="rect">
            <a:avLst/>
          </a:prstGeom>
          <a:noFill/>
          <a:ln>
            <a:noFill/>
            <a:prstDash val="sysDash"/>
          </a:ln>
        </p:spPr>
      </p:pic>
      <p:pic>
        <p:nvPicPr>
          <p:cNvPr id="7" name="Graphic 14" descr="Phone icon">
            <a:extLst>
              <a:ext uri="{FF2B5EF4-FFF2-40B4-BE49-F238E27FC236}">
                <a16:creationId xmlns="" xmlns:a16="http://schemas.microsoft.com/office/drawing/2014/main" id="{E276E47B-4C08-4FEC-AAE8-3DCCBA7EE72D}"/>
              </a:ext>
            </a:extLst>
          </p:cNvPr>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031031" y="5184068"/>
            <a:ext cx="349094" cy="349094"/>
          </a:xfrm>
          <a:prstGeom prst="rect">
            <a:avLst/>
          </a:prstGeom>
          <a:noFill/>
          <a:ln>
            <a:noFill/>
            <a:prstDash val="sysDash"/>
          </a:ln>
        </p:spPr>
      </p:pic>
      <p:pic>
        <p:nvPicPr>
          <p:cNvPr id="8" name="Graphic 13" descr="Email icon">
            <a:extLst>
              <a:ext uri="{FF2B5EF4-FFF2-40B4-BE49-F238E27FC236}">
                <a16:creationId xmlns="" xmlns:a16="http://schemas.microsoft.com/office/drawing/2014/main" id="{4F2D4997-93AD-4A62-8488-4572923DB817}"/>
              </a:ext>
            </a:extLst>
          </p:cNvPr>
          <p:cNvPicPr>
            <a:picLocks noChangeAspect="1"/>
          </p:cNvPicPr>
          <p:nvPr/>
        </p:nvPicPr>
        <p:blipFill>
          <a:blip r:embed="rId9" cstate="screen">
            <a:duotone>
              <a:prstClr val="black"/>
              <a:schemeClr val="accent1">
                <a:tint val="45000"/>
                <a:satMod val="400000"/>
              </a:schemeClr>
            </a:duotone>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1031031" y="4278190"/>
            <a:ext cx="349094" cy="349094"/>
          </a:xfrm>
          <a:prstGeom prst="rect">
            <a:avLst/>
          </a:prstGeom>
          <a:noFill/>
          <a:ln>
            <a:noFill/>
            <a:prstDash val="sysDash"/>
          </a:ln>
        </p:spPr>
      </p:pic>
      <p:pic>
        <p:nvPicPr>
          <p:cNvPr id="9" name="Graphic 29" descr="World web icon">
            <a:extLst>
              <a:ext uri="{FF2B5EF4-FFF2-40B4-BE49-F238E27FC236}">
                <a16:creationId xmlns="" xmlns:a16="http://schemas.microsoft.com/office/drawing/2014/main" id="{07973E30-0C12-8442-90B5-47D1C45545AE}"/>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1031031" y="4732160"/>
            <a:ext cx="361034" cy="361034"/>
          </a:xfrm>
          <a:prstGeom prst="rect">
            <a:avLst/>
          </a:prstGeom>
          <a:noFill/>
          <a:ln>
            <a:noFill/>
            <a:prstDash val="sysDash"/>
          </a:ln>
        </p:spPr>
      </p:pic>
      <p:sp>
        <p:nvSpPr>
          <p:cNvPr id="10" name="Text Placeholder 4">
            <a:extLst>
              <a:ext uri="{FF2B5EF4-FFF2-40B4-BE49-F238E27FC236}">
                <a16:creationId xmlns="" xmlns:a16="http://schemas.microsoft.com/office/drawing/2014/main" id="{E15085CC-458F-4E9F-AF16-A815111FBF00}"/>
              </a:ext>
            </a:extLst>
          </p:cNvPr>
          <p:cNvSpPr txBox="1">
            <a:spLocks/>
          </p:cNvSpPr>
          <p:nvPr/>
        </p:nvSpPr>
        <p:spPr>
          <a:xfrm>
            <a:off x="1399025" y="4754763"/>
            <a:ext cx="5147084" cy="365125"/>
          </a:xfrm>
          <a:prstGeom prst="rect">
            <a:avLst/>
          </a:prstGeom>
        </p:spPr>
        <p:txBody>
          <a:bodyPr vert="horz" lIns="91440" tIns="45720" rIns="91440" bIns="45720" rtlCol="0">
            <a:normAutofit fontScale="92500" lnSpcReduction="10000"/>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buFont typeface="Arial" panose="020B0604020202020204" pitchFamily="34" charset="0"/>
              <a:buNone/>
            </a:pPr>
            <a:r>
              <a:rPr lang="en-US" sz="1800" dirty="0" smtClean="0">
                <a:solidFill>
                  <a:schemeClr val="tx2"/>
                </a:solidFill>
              </a:rPr>
              <a:t>Linkedin.com/in/faezeh-Zamiri-1b51081bb</a:t>
            </a:r>
            <a:endParaRPr lang="ru-RU" sz="1800" dirty="0">
              <a:solidFill>
                <a:schemeClr val="tx2"/>
              </a:solidFill>
            </a:endParaRPr>
          </a:p>
        </p:txBody>
      </p:sp>
      <p:sp>
        <p:nvSpPr>
          <p:cNvPr id="11" name="Text Placeholder 4">
            <a:extLst>
              <a:ext uri="{FF2B5EF4-FFF2-40B4-BE49-F238E27FC236}">
                <a16:creationId xmlns="" xmlns:a16="http://schemas.microsoft.com/office/drawing/2014/main" id="{E15085CC-458F-4E9F-AF16-A815111FBF00}"/>
              </a:ext>
            </a:extLst>
          </p:cNvPr>
          <p:cNvSpPr txBox="1">
            <a:spLocks/>
          </p:cNvSpPr>
          <p:nvPr/>
        </p:nvSpPr>
        <p:spPr>
          <a:xfrm>
            <a:off x="1380125" y="5168037"/>
            <a:ext cx="4367531" cy="365125"/>
          </a:xfrm>
          <a:prstGeom prst="rect">
            <a:avLst/>
          </a:prstGeom>
        </p:spPr>
        <p:txBody>
          <a:bodyPr vert="horz" lIns="91440" tIns="45720" rIns="91440" bIns="45720" rtlCol="0">
            <a:normAutofit fontScale="92500" lnSpcReduction="10000"/>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buFont typeface="Arial" panose="020B0604020202020204" pitchFamily="34" charset="0"/>
              <a:buNone/>
            </a:pPr>
            <a:r>
              <a:rPr lang="en-US" sz="1800" smtClean="0">
                <a:solidFill>
                  <a:schemeClr val="tx2"/>
                </a:solidFill>
              </a:rPr>
              <a:t>09224015584</a:t>
            </a:r>
            <a:endParaRPr lang="ru-RU" sz="1800" dirty="0">
              <a:solidFill>
                <a:schemeClr val="tx2"/>
              </a:solidFill>
            </a:endParaRPr>
          </a:p>
        </p:txBody>
      </p:sp>
      <p:sp>
        <p:nvSpPr>
          <p:cNvPr id="12" name="Title 22"/>
          <p:cNvSpPr txBox="1">
            <a:spLocks/>
          </p:cNvSpPr>
          <p:nvPr/>
        </p:nvSpPr>
        <p:spPr>
          <a:xfrm>
            <a:off x="845593" y="989907"/>
            <a:ext cx="5056912" cy="13952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6000" b="0" i="1" kern="1200" cap="none" baseline="0">
                <a:solidFill>
                  <a:schemeClr val="tx2"/>
                </a:solidFill>
                <a:latin typeface="+mj-lt"/>
                <a:ea typeface="+mj-ea"/>
                <a:cs typeface="+mj-cs"/>
              </a:defRPr>
            </a:lvl1pPr>
          </a:lstStyle>
          <a:p>
            <a:r>
              <a:rPr lang="en-US" dirty="0" smtClean="0"/>
              <a:t>Thank You</a:t>
            </a:r>
            <a:endParaRPr lang="en-US" dirty="0"/>
          </a:p>
        </p:txBody>
      </p:sp>
      <p:sp>
        <p:nvSpPr>
          <p:cNvPr id="13" name="Subtitle 2"/>
          <p:cNvSpPr>
            <a:spLocks noGrp="1"/>
          </p:cNvSpPr>
          <p:nvPr>
            <p:ph type="subTitle" idx="1"/>
          </p:nvPr>
        </p:nvSpPr>
        <p:spPr>
          <a:xfrm>
            <a:off x="5243453" y="3766758"/>
            <a:ext cx="4633806" cy="393889"/>
          </a:xfrm>
        </p:spPr>
        <p:txBody>
          <a:bodyPr/>
          <a:lstStyle/>
          <a:p>
            <a:r>
              <a:rPr lang="en-US" sz="2000" dirty="0" smtClean="0"/>
              <a:t>References for codes and all of results:</a:t>
            </a:r>
            <a:endParaRPr lang="en-US" sz="2000" dirty="0"/>
          </a:p>
        </p:txBody>
      </p:sp>
      <p:sp>
        <p:nvSpPr>
          <p:cNvPr id="14" name="Title 1"/>
          <p:cNvSpPr txBox="1">
            <a:spLocks/>
          </p:cNvSpPr>
          <p:nvPr/>
        </p:nvSpPr>
        <p:spPr>
          <a:xfrm>
            <a:off x="5816241" y="4278190"/>
            <a:ext cx="5670487" cy="29692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85000"/>
              </a:lnSpc>
              <a:spcBef>
                <a:spcPct val="0"/>
              </a:spcBef>
              <a:buNone/>
              <a:defRPr sz="6000" b="0" i="1" kern="1200" cap="none" baseline="0">
                <a:solidFill>
                  <a:schemeClr val="tx2"/>
                </a:solidFill>
                <a:latin typeface="+mj-lt"/>
                <a:ea typeface="+mj-ea"/>
                <a:cs typeface="+mj-cs"/>
              </a:defRPr>
            </a:lvl1pPr>
          </a:lstStyle>
          <a:p>
            <a:r>
              <a:rPr lang="en-US" sz="1600" dirty="0">
                <a:hlinkClick r:id="rId14"/>
              </a:rPr>
              <a:t>https://github.com/FaezehZamiri/TargetDetection</a:t>
            </a:r>
            <a:endParaRPr lang="en-US" sz="1600" dirty="0"/>
          </a:p>
        </p:txBody>
      </p:sp>
    </p:spTree>
    <p:extLst>
      <p:ext uri="{BB962C8B-B14F-4D97-AF65-F5344CB8AC3E}">
        <p14:creationId xmlns:p14="http://schemas.microsoft.com/office/powerpoint/2010/main" val="365767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 xmlns:a16="http://schemas.microsoft.com/office/drawing/2014/main" id="{2654DA9A-F01A-481E-A192-F11CA07CCE35}"/>
              </a:ext>
            </a:extLst>
          </p:cNvPr>
          <p:cNvSpPr>
            <a:spLocks noGrp="1"/>
          </p:cNvSpPr>
          <p:nvPr>
            <p:ph type="title"/>
          </p:nvPr>
        </p:nvSpPr>
        <p:spPr>
          <a:xfrm>
            <a:off x="762000" y="559678"/>
            <a:ext cx="3833906" cy="2221622"/>
          </a:xfrm>
        </p:spPr>
        <p:txBody>
          <a:bodyPr/>
          <a:lstStyle/>
          <a:p>
            <a:r>
              <a:rPr lang="en-US" dirty="0" smtClean="0">
                <a:solidFill>
                  <a:schemeClr val="bg2"/>
                </a:solidFill>
              </a:rPr>
              <a:t>Target </a:t>
            </a:r>
            <a:br>
              <a:rPr lang="en-US" dirty="0" smtClean="0">
                <a:solidFill>
                  <a:schemeClr val="bg2"/>
                </a:solidFill>
              </a:rPr>
            </a:br>
            <a:r>
              <a:rPr lang="en-US" dirty="0" smtClean="0">
                <a:solidFill>
                  <a:schemeClr val="bg2"/>
                </a:solidFill>
              </a:rPr>
              <a:t>Detection</a:t>
            </a:r>
            <a:endParaRPr lang="en-US" dirty="0">
              <a:solidFill>
                <a:schemeClr val="bg2"/>
              </a:solidFill>
            </a:endParaRPr>
          </a:p>
        </p:txBody>
      </p:sp>
      <p:sp>
        <p:nvSpPr>
          <p:cNvPr id="18" name="Text Placeholder 2">
            <a:extLst>
              <a:ext uri="{FF2B5EF4-FFF2-40B4-BE49-F238E27FC236}">
                <a16:creationId xmlns="" xmlns:a16="http://schemas.microsoft.com/office/drawing/2014/main" id="{6DCC875B-FB79-4EB2-ACC0-A26593F489C1}"/>
              </a:ext>
            </a:extLst>
          </p:cNvPr>
          <p:cNvSpPr>
            <a:spLocks noGrp="1"/>
          </p:cNvSpPr>
          <p:nvPr>
            <p:ph type="body" sz="quarter" idx="18"/>
          </p:nvPr>
        </p:nvSpPr>
        <p:spPr>
          <a:xfrm>
            <a:off x="762000" y="2895600"/>
            <a:ext cx="3842550" cy="2855913"/>
          </a:xfrm>
        </p:spPr>
        <p:txBody>
          <a:bodyPr/>
          <a:lstStyle/>
          <a:p>
            <a:r>
              <a:rPr lang="en-US" dirty="0" smtClean="0">
                <a:solidFill>
                  <a:srgbClr val="FF0000"/>
                </a:solidFill>
              </a:rPr>
              <a:t>Unstructured</a:t>
            </a:r>
            <a:r>
              <a:rPr lang="en-US" dirty="0" smtClean="0"/>
              <a:t> </a:t>
            </a:r>
            <a:r>
              <a:rPr lang="en-US" dirty="0" smtClean="0">
                <a:solidFill>
                  <a:srgbClr val="FF0000"/>
                </a:solidFill>
              </a:rPr>
              <a:t> </a:t>
            </a:r>
            <a:r>
              <a:rPr lang="en-US" dirty="0"/>
              <a:t>methods for </a:t>
            </a:r>
            <a:r>
              <a:rPr lang="en-US" dirty="0" smtClean="0"/>
              <a:t>target detection</a:t>
            </a:r>
            <a:endParaRPr lang="en-US" dirty="0"/>
          </a:p>
        </p:txBody>
      </p:sp>
      <p:sp>
        <p:nvSpPr>
          <p:cNvPr id="20" name="Text Placeholder 4">
            <a:extLst>
              <a:ext uri="{FF2B5EF4-FFF2-40B4-BE49-F238E27FC236}">
                <a16:creationId xmlns="" xmlns:a16="http://schemas.microsoft.com/office/drawing/2014/main" id="{7CC704F7-10A3-438C-BF49-21B39AA5FD1F}"/>
              </a:ext>
            </a:extLst>
          </p:cNvPr>
          <p:cNvSpPr>
            <a:spLocks noGrp="1"/>
          </p:cNvSpPr>
          <p:nvPr>
            <p:ph type="body" sz="quarter" idx="13"/>
          </p:nvPr>
        </p:nvSpPr>
        <p:spPr>
          <a:xfrm>
            <a:off x="7213636" y="1951155"/>
            <a:ext cx="1944000" cy="2700000"/>
          </a:xfrm>
        </p:spPr>
        <p:txBody>
          <a:bodyPr/>
          <a:lstStyle/>
          <a:p>
            <a:r>
              <a:rPr lang="en-US" dirty="0"/>
              <a:t>Adaptive Matched Subspace Detector (AMSD)</a:t>
            </a:r>
          </a:p>
          <a:p>
            <a:pPr lvl="0"/>
            <a:endParaRPr lang="en-US" dirty="0"/>
          </a:p>
        </p:txBody>
      </p:sp>
      <p:sp>
        <p:nvSpPr>
          <p:cNvPr id="21" name="Text Placeholder 5">
            <a:extLst>
              <a:ext uri="{FF2B5EF4-FFF2-40B4-BE49-F238E27FC236}">
                <a16:creationId xmlns="" xmlns:a16="http://schemas.microsoft.com/office/drawing/2014/main" id="{C0CB0B93-889C-4918-9E62-5E0470169619}"/>
              </a:ext>
            </a:extLst>
          </p:cNvPr>
          <p:cNvSpPr>
            <a:spLocks noGrp="1"/>
          </p:cNvSpPr>
          <p:nvPr>
            <p:ph type="body" sz="quarter" idx="14"/>
          </p:nvPr>
        </p:nvSpPr>
        <p:spPr>
          <a:xfrm>
            <a:off x="9346668" y="1951155"/>
            <a:ext cx="1944000" cy="2700000"/>
          </a:xfrm>
        </p:spPr>
        <p:txBody>
          <a:bodyPr/>
          <a:lstStyle/>
          <a:p>
            <a:r>
              <a:rPr lang="en-US" dirty="0"/>
              <a:t>Orthogonal Subspace Projection </a:t>
            </a:r>
            <a:endParaRPr lang="en-US" dirty="0" smtClean="0"/>
          </a:p>
          <a:p>
            <a:r>
              <a:rPr lang="en-US" dirty="0" smtClean="0"/>
              <a:t>(</a:t>
            </a:r>
            <a:r>
              <a:rPr lang="en-US" dirty="0"/>
              <a:t>OSP)</a:t>
            </a:r>
          </a:p>
          <a:p>
            <a:pPr lvl="0"/>
            <a:endParaRPr lang="en-US" dirty="0"/>
          </a:p>
        </p:txBody>
      </p:sp>
      <p:sp>
        <p:nvSpPr>
          <p:cNvPr id="22" name="Slide Number Placeholder 9">
            <a:extLst>
              <a:ext uri="{FF2B5EF4-FFF2-40B4-BE49-F238E27FC236}">
                <a16:creationId xmlns="" xmlns:a16="http://schemas.microsoft.com/office/drawing/2014/main" id="{EC7ECEE9-580B-8B4A-919F-4C04337CEC51}"/>
              </a:ext>
            </a:extLst>
          </p:cNvPr>
          <p:cNvSpPr>
            <a:spLocks noGrp="1"/>
          </p:cNvSpPr>
          <p:nvPr>
            <p:ph type="sldNum" sz="quarter" idx="12"/>
          </p:nvPr>
        </p:nvSpPr>
        <p:spPr>
          <a:xfrm>
            <a:off x="11784011" y="5607592"/>
            <a:ext cx="407988" cy="365125"/>
          </a:xfrm>
        </p:spPr>
        <p:txBody>
          <a:bodyPr/>
          <a:lstStyle/>
          <a:p>
            <a:fld id="{13D2E340-0663-474B-992C-9192B5C45E57}" type="slidenum">
              <a:rPr lang="en-US" smtClean="0"/>
              <a:t>5</a:t>
            </a:fld>
            <a:endParaRPr lang="en-US"/>
          </a:p>
        </p:txBody>
      </p:sp>
      <p:pic>
        <p:nvPicPr>
          <p:cNvPr id="24" name="Picture Placeholder 11"/>
          <p:cNvPicPr>
            <a:picLocks noGrp="1" noChangeAspect="1"/>
          </p:cNvPicPr>
          <p:nvPr>
            <p:ph type="pic" sz="quarter" idx="23"/>
          </p:nvPr>
        </p:nvPicPr>
        <p:blipFill>
          <a:blip r:embed="rId2">
            <a:extLst>
              <a:ext uri="{28A0092B-C50C-407E-A947-70E740481C1C}">
                <a14:useLocalDpi xmlns:a14="http://schemas.microsoft.com/office/drawing/2010/main" val="0"/>
              </a:ext>
            </a:extLst>
          </a:blip>
          <a:srcRect l="16664" r="16664"/>
          <a:stretch>
            <a:fillRect/>
          </a:stretch>
        </p:blipFill>
        <p:spPr>
          <a:xfrm>
            <a:off x="7699636" y="2120477"/>
            <a:ext cx="972000" cy="972000"/>
          </a:xfrm>
        </p:spPr>
      </p:pic>
      <p:pic>
        <p:nvPicPr>
          <p:cNvPr id="25" name="Picture Placeholder 14"/>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l="16612" r="16612"/>
          <a:stretch>
            <a:fillRect/>
          </a:stretch>
        </p:blipFill>
        <p:spPr>
          <a:xfrm>
            <a:off x="9832668" y="2120477"/>
            <a:ext cx="972000" cy="972000"/>
          </a:xfrm>
        </p:spPr>
      </p:pic>
    </p:spTree>
    <p:extLst>
      <p:ext uri="{BB962C8B-B14F-4D97-AF65-F5344CB8AC3E}">
        <p14:creationId xmlns:p14="http://schemas.microsoft.com/office/powerpoint/2010/main" val="3711569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F35BFF-A889-4B62-BCD4-168715A631DF}"/>
              </a:ext>
            </a:extLst>
          </p:cNvPr>
          <p:cNvSpPr>
            <a:spLocks noGrp="1"/>
          </p:cNvSpPr>
          <p:nvPr>
            <p:ph type="title"/>
          </p:nvPr>
        </p:nvSpPr>
        <p:spPr>
          <a:xfrm>
            <a:off x="1039118" y="1318803"/>
            <a:ext cx="3833906" cy="2221622"/>
          </a:xfrm>
        </p:spPr>
        <p:txBody>
          <a:bodyPr>
            <a:normAutofit/>
          </a:bodyPr>
          <a:lstStyle/>
          <a:p>
            <a:r>
              <a:rPr lang="en-US" dirty="0" smtClean="0"/>
              <a:t>Threshold </a:t>
            </a:r>
            <a:br>
              <a:rPr lang="en-US" dirty="0" smtClean="0"/>
            </a:br>
            <a:r>
              <a:rPr lang="en-US" dirty="0" smtClean="0"/>
              <a:t>Selection</a:t>
            </a:r>
            <a:r>
              <a:rPr lang="en-US" dirty="0"/>
              <a:t/>
            </a:r>
            <a:br>
              <a:rPr lang="en-US" dirty="0"/>
            </a:br>
            <a:endParaRPr lang="en-US" dirty="0"/>
          </a:p>
        </p:txBody>
      </p:sp>
      <p:sp>
        <p:nvSpPr>
          <p:cNvPr id="19" name="Content Placeholder 18">
            <a:extLst>
              <a:ext uri="{FF2B5EF4-FFF2-40B4-BE49-F238E27FC236}">
                <a16:creationId xmlns="" xmlns:a16="http://schemas.microsoft.com/office/drawing/2014/main" id="{C8822230-E7F6-4AEC-86F1-6874B8C03BA4}"/>
              </a:ext>
            </a:extLst>
          </p:cNvPr>
          <p:cNvSpPr>
            <a:spLocks noGrp="1"/>
          </p:cNvSpPr>
          <p:nvPr>
            <p:ph idx="1"/>
          </p:nvPr>
        </p:nvSpPr>
        <p:spPr>
          <a:xfrm>
            <a:off x="5352155" y="1318803"/>
            <a:ext cx="3530876" cy="4838700"/>
          </a:xfrm>
        </p:spPr>
        <p:txBody>
          <a:bodyPr/>
          <a:lstStyle/>
          <a:p>
            <a:endParaRPr lang="en-US" sz="2000" dirty="0" smtClean="0">
              <a:solidFill>
                <a:schemeClr val="accent1"/>
              </a:solidFill>
              <a:latin typeface="Aksent" panose="02020500000000000000" pitchFamily="18" charset="0"/>
            </a:endParaRPr>
          </a:p>
          <a:p>
            <a:endParaRPr lang="en-US" sz="2000" dirty="0" smtClean="0">
              <a:solidFill>
                <a:schemeClr val="accent1"/>
              </a:solidFill>
              <a:latin typeface="Aksent" panose="02020500000000000000" pitchFamily="18" charset="0"/>
            </a:endParaRPr>
          </a:p>
          <a:p>
            <a:r>
              <a:rPr lang="en-US" sz="2000" dirty="0" smtClean="0">
                <a:solidFill>
                  <a:schemeClr val="accent1"/>
                </a:solidFill>
                <a:latin typeface="Aksent" panose="02020500000000000000" pitchFamily="18" charset="0"/>
              </a:rPr>
              <a:t>Otsu</a:t>
            </a:r>
          </a:p>
          <a:p>
            <a:r>
              <a:rPr lang="en-US" sz="2000" dirty="0"/>
              <a:t>Otsu's method chooses a threshold that minimizes the intraclass variance of the thresholded black and white pixels.</a:t>
            </a:r>
            <a:endParaRPr lang="en-US" sz="2000" dirty="0">
              <a:solidFill>
                <a:schemeClr val="accent1"/>
              </a:solidFill>
              <a:latin typeface="Aksent" panose="02020500000000000000" pitchFamily="18" charset="0"/>
            </a:endParaRPr>
          </a:p>
        </p:txBody>
      </p:sp>
      <p:sp>
        <p:nvSpPr>
          <p:cNvPr id="22" name="Text Placeholder 21">
            <a:extLst>
              <a:ext uri="{FF2B5EF4-FFF2-40B4-BE49-F238E27FC236}">
                <a16:creationId xmlns="" xmlns:a16="http://schemas.microsoft.com/office/drawing/2014/main" id="{ADB68C1C-48A6-4CB6-AEB1-1B5B9EB9AA30}"/>
              </a:ext>
            </a:extLst>
          </p:cNvPr>
          <p:cNvSpPr>
            <a:spLocks noGrp="1"/>
          </p:cNvSpPr>
          <p:nvPr>
            <p:ph type="body" sz="quarter" idx="15"/>
          </p:nvPr>
        </p:nvSpPr>
        <p:spPr>
          <a:xfrm>
            <a:off x="6365647" y="1687680"/>
            <a:ext cx="1503892" cy="1483868"/>
          </a:xfrm>
        </p:spPr>
        <p:txBody>
          <a:bodyPr/>
          <a:lstStyle/>
          <a:p>
            <a:r>
              <a:rPr lang="en-US" dirty="0"/>
              <a:t>1</a:t>
            </a:r>
          </a:p>
        </p:txBody>
      </p:sp>
      <p:sp>
        <p:nvSpPr>
          <p:cNvPr id="3" name="Slide Number Placeholder 2">
            <a:extLst>
              <a:ext uri="{FF2B5EF4-FFF2-40B4-BE49-F238E27FC236}">
                <a16:creationId xmlns="" xmlns:a16="http://schemas.microsoft.com/office/drawing/2014/main" id="{FC9047CD-1956-7146-971D-D05A280ACB28}"/>
              </a:ext>
            </a:extLst>
          </p:cNvPr>
          <p:cNvSpPr>
            <a:spLocks noGrp="1"/>
          </p:cNvSpPr>
          <p:nvPr>
            <p:ph type="sldNum" sz="quarter" idx="12"/>
          </p:nvPr>
        </p:nvSpPr>
        <p:spPr/>
        <p:txBody>
          <a:bodyPr/>
          <a:lstStyle/>
          <a:p>
            <a:fld id="{13D2E340-0663-474B-992C-9192B5C45E57}" type="slidenum">
              <a:rPr lang="en-US" smtClean="0"/>
              <a:t>6</a:t>
            </a:fld>
            <a:endParaRPr lang="en-US"/>
          </a:p>
        </p:txBody>
      </p:sp>
    </p:spTree>
    <p:extLst>
      <p:ext uri="{BB962C8B-B14F-4D97-AF65-F5344CB8AC3E}">
        <p14:creationId xmlns:p14="http://schemas.microsoft.com/office/powerpoint/2010/main" val="3749118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00B74-5475-4C20-9E4F-D93144C702EA}"/>
              </a:ext>
            </a:extLst>
          </p:cNvPr>
          <p:cNvSpPr>
            <a:spLocks noGrp="1"/>
          </p:cNvSpPr>
          <p:nvPr>
            <p:ph type="title"/>
          </p:nvPr>
        </p:nvSpPr>
        <p:spPr/>
        <p:txBody>
          <a:bodyPr/>
          <a:lstStyle/>
          <a:p>
            <a:r>
              <a:rPr lang="en-US" dirty="0" smtClean="0"/>
              <a:t>Data</a:t>
            </a:r>
            <a:endParaRPr lang="en-US" dirty="0"/>
          </a:p>
        </p:txBody>
      </p:sp>
      <p:sp>
        <p:nvSpPr>
          <p:cNvPr id="3" name="Text Placeholder 2">
            <a:extLst>
              <a:ext uri="{FF2B5EF4-FFF2-40B4-BE49-F238E27FC236}">
                <a16:creationId xmlns="" xmlns:a16="http://schemas.microsoft.com/office/drawing/2014/main" id="{A70F1B58-257D-4779-A040-5E1616327E2D}"/>
              </a:ext>
            </a:extLst>
          </p:cNvPr>
          <p:cNvSpPr>
            <a:spLocks noGrp="1"/>
          </p:cNvSpPr>
          <p:nvPr>
            <p:ph type="body" sz="quarter" idx="18"/>
          </p:nvPr>
        </p:nvSpPr>
        <p:spPr/>
        <p:txBody>
          <a:bodyPr/>
          <a:lstStyle/>
          <a:p>
            <a:r>
              <a:rPr lang="en-US" dirty="0" smtClean="0"/>
              <a:t>Data that I used in this exercise.</a:t>
            </a:r>
            <a:endParaRPr lang="en-US" dirty="0"/>
          </a:p>
        </p:txBody>
      </p:sp>
      <p:sp>
        <p:nvSpPr>
          <p:cNvPr id="5" name="Content Placeholder 4">
            <a:extLst>
              <a:ext uri="{FF2B5EF4-FFF2-40B4-BE49-F238E27FC236}">
                <a16:creationId xmlns="" xmlns:a16="http://schemas.microsoft.com/office/drawing/2014/main" id="{085B3B5D-2D70-464D-97D7-2F81F133EFA7}"/>
              </a:ext>
            </a:extLst>
          </p:cNvPr>
          <p:cNvSpPr>
            <a:spLocks noGrp="1"/>
          </p:cNvSpPr>
          <p:nvPr>
            <p:ph idx="1"/>
          </p:nvPr>
        </p:nvSpPr>
        <p:spPr>
          <a:xfrm>
            <a:off x="5122792" y="546709"/>
            <a:ext cx="4060963" cy="5602583"/>
          </a:xfrm>
          <a:solidFill>
            <a:schemeClr val="accent4">
              <a:lumMod val="20000"/>
              <a:lumOff val="80000"/>
            </a:schemeClr>
          </a:solidFill>
        </p:spPr>
        <p:txBody>
          <a:bodyPr/>
          <a:lstStyle/>
          <a:p>
            <a:endParaRPr lang="en-US" dirty="0" smtClean="0"/>
          </a:p>
          <a:p>
            <a:endParaRPr lang="en-US" dirty="0"/>
          </a:p>
          <a:p>
            <a:endParaRPr lang="en-US" dirty="0" smtClean="0"/>
          </a:p>
          <a:p>
            <a:endParaRPr lang="en-US" dirty="0"/>
          </a:p>
          <a:p>
            <a:r>
              <a:rPr lang="en-US" dirty="0"/>
              <a:t>The Cooke City Dataset </a:t>
            </a:r>
          </a:p>
          <a:p>
            <a:r>
              <a:rPr lang="en-US" sz="1400" dirty="0" smtClean="0">
                <a:latin typeface="+mj-lt"/>
              </a:rPr>
              <a:t>(280*800) *126</a:t>
            </a:r>
          </a:p>
        </p:txBody>
      </p:sp>
      <p:sp>
        <p:nvSpPr>
          <p:cNvPr id="4" name="Slide Number Placeholder 3">
            <a:extLst>
              <a:ext uri="{FF2B5EF4-FFF2-40B4-BE49-F238E27FC236}">
                <a16:creationId xmlns="" xmlns:a16="http://schemas.microsoft.com/office/drawing/2014/main" id="{BF38360A-177E-E146-99A7-581A782814CE}"/>
              </a:ext>
            </a:extLst>
          </p:cNvPr>
          <p:cNvSpPr>
            <a:spLocks noGrp="1"/>
          </p:cNvSpPr>
          <p:nvPr>
            <p:ph type="sldNum" sz="quarter" idx="12"/>
          </p:nvPr>
        </p:nvSpPr>
        <p:spPr/>
        <p:txBody>
          <a:bodyPr/>
          <a:lstStyle/>
          <a:p>
            <a:fld id="{13D2E340-0663-474B-992C-9192B5C45E57}" type="slidenum">
              <a:rPr lang="en-US" smtClean="0"/>
              <a:t>7</a:t>
            </a:fld>
            <a:endParaRPr lang="en-US"/>
          </a:p>
        </p:txBody>
      </p:sp>
      <p:pic>
        <p:nvPicPr>
          <p:cNvPr id="11" name="Picture Placeholder 10"/>
          <p:cNvPicPr>
            <a:picLocks noGrp="1" noChangeAspect="1"/>
          </p:cNvPicPr>
          <p:nvPr>
            <p:ph type="pic" sz="quarter" idx="23"/>
          </p:nvPr>
        </p:nvPicPr>
        <p:blipFill>
          <a:blip r:embed="rId2">
            <a:extLst>
              <a:ext uri="{28A0092B-C50C-407E-A947-70E740481C1C}">
                <a14:useLocalDpi xmlns:a14="http://schemas.microsoft.com/office/drawing/2010/main" val="0"/>
              </a:ext>
            </a:extLst>
          </a:blip>
          <a:srcRect l="9507" r="9507"/>
          <a:stretch>
            <a:fillRect/>
          </a:stretch>
        </p:blipFill>
        <p:spPr>
          <a:xfrm>
            <a:off x="5273197" y="698946"/>
            <a:ext cx="3760151" cy="3760151"/>
          </a:xfrm>
        </p:spPr>
      </p:pic>
    </p:spTree>
    <p:extLst>
      <p:ext uri="{BB962C8B-B14F-4D97-AF65-F5344CB8AC3E}">
        <p14:creationId xmlns:p14="http://schemas.microsoft.com/office/powerpoint/2010/main" val="4149113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 xmlns:a16="http://schemas.microsoft.com/office/drawing/2014/main" id="{C8D30775-E195-4C4C-93B0-0261753A3724}"/>
              </a:ext>
            </a:extLst>
          </p:cNvPr>
          <p:cNvSpPr>
            <a:spLocks noGrp="1"/>
          </p:cNvSpPr>
          <p:nvPr>
            <p:ph type="sldNum" sz="quarter" idx="12"/>
          </p:nvPr>
        </p:nvSpPr>
        <p:spPr>
          <a:xfrm>
            <a:off x="11784011" y="5607592"/>
            <a:ext cx="407988" cy="45719"/>
          </a:xfrm>
        </p:spPr>
        <p:txBody>
          <a:bodyPr/>
          <a:lstStyle/>
          <a:p>
            <a:pPr algn="ctr"/>
            <a:fld id="{13D2E340-0663-474B-992C-9192B5C45E57}" type="slidenum">
              <a:rPr lang="en-US" smtClean="0"/>
              <a:pPr algn="ctr"/>
              <a:t>8</a:t>
            </a:fld>
            <a:endParaRPr lang="en-US"/>
          </a:p>
        </p:txBody>
      </p:sp>
      <p:sp>
        <p:nvSpPr>
          <p:cNvPr id="5" name="Title 1"/>
          <p:cNvSpPr>
            <a:spLocks noGrp="1"/>
          </p:cNvSpPr>
          <p:nvPr>
            <p:ph type="title"/>
          </p:nvPr>
        </p:nvSpPr>
        <p:spPr>
          <a:xfrm>
            <a:off x="-1380226" y="1180781"/>
            <a:ext cx="10895162" cy="2454476"/>
          </a:xfrm>
        </p:spPr>
        <p:txBody>
          <a:bodyPr>
            <a:normAutofit/>
          </a:bodyPr>
          <a:lstStyle/>
          <a:p>
            <a:pPr algn="ctr"/>
            <a:r>
              <a:rPr lang="en-US" sz="3600" dirty="0" smtClean="0"/>
              <a:t>Result of OTSU Threshold Selection</a:t>
            </a:r>
            <a:endParaRPr lang="en-US" sz="3600" dirty="0"/>
          </a:p>
        </p:txBody>
      </p:sp>
      <p:graphicFrame>
        <p:nvGraphicFramePr>
          <p:cNvPr id="6" name="Table 5"/>
          <p:cNvGraphicFramePr>
            <a:graphicFrameLocks noGrp="1"/>
          </p:cNvGraphicFramePr>
          <p:nvPr>
            <p:extLst>
              <p:ext uri="{D42A27DB-BD31-4B8C-83A1-F6EECF244321}">
                <p14:modId xmlns:p14="http://schemas.microsoft.com/office/powerpoint/2010/main" val="3823109695"/>
              </p:ext>
            </p:extLst>
          </p:nvPr>
        </p:nvGraphicFramePr>
        <p:xfrm>
          <a:off x="1" y="1932317"/>
          <a:ext cx="12191999" cy="2926080"/>
        </p:xfrm>
        <a:graphic>
          <a:graphicData uri="http://schemas.openxmlformats.org/drawingml/2006/table">
            <a:tbl>
              <a:tblPr firstRow="1" bandRow="1">
                <a:tableStyleId>{9D7B26C5-4107-4FEC-AEDC-1716B250A1EF}</a:tableStyleId>
              </a:tblPr>
              <a:tblGrid>
                <a:gridCol w="1524000"/>
                <a:gridCol w="1641230"/>
                <a:gridCol w="1468315"/>
                <a:gridCol w="1462454"/>
                <a:gridCol w="1524000"/>
                <a:gridCol w="1524000"/>
                <a:gridCol w="1524000"/>
                <a:gridCol w="1524000"/>
              </a:tblGrid>
              <a:tr h="0">
                <a:tc>
                  <a:txBody>
                    <a:bodyPr/>
                    <a:lstStyle/>
                    <a:p>
                      <a:pPr algn="ctr"/>
                      <a:r>
                        <a:rPr lang="en-US" dirty="0" smtClean="0"/>
                        <a:t>Method</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Fabric</a:t>
                      </a:r>
                      <a:r>
                        <a:rPr lang="en-US" baseline="0" dirty="0" smtClean="0"/>
                        <a:t> 1</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Fabric</a:t>
                      </a:r>
                      <a:r>
                        <a:rPr lang="en-US" baseline="0" dirty="0" smtClean="0"/>
                        <a:t> 2</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Fabric 3</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Fabric 4</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Vehicle 1</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Vehicle 2</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Vehicle 3</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dirty="0" smtClean="0"/>
                        <a:t>CEM</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dirty="0" smtClean="0"/>
                        <a:t>0.0010</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dirty="0" smtClean="0"/>
                        <a:t>0.0028</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dirty="0" smtClean="0"/>
                        <a:t>0.0035</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dirty="0" smtClean="0"/>
                        <a:t>0.0011</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dirty="0" smtClean="0"/>
                        <a:t>0.0032</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dirty="0" smtClean="0"/>
                        <a:t>0.0090</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dirty="0" smtClean="0"/>
                        <a:t>0.0012</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algn="ctr"/>
                      <a:r>
                        <a:rPr lang="en-US" dirty="0" smtClean="0"/>
                        <a:t>ACE</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dirty="0" smtClean="0"/>
                        <a:t> 0.0155</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dirty="0" smtClean="0"/>
                        <a:t> 0.0182</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dirty="0" smtClean="0"/>
                        <a:t> 0.0183</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dirty="0" smtClean="0"/>
                        <a:t>0.0159</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dirty="0" smtClean="0"/>
                        <a:t>0.0150</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dirty="0" smtClean="0"/>
                        <a:t>0.0185</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dirty="0" smtClean="0"/>
                        <a:t>0.0164</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0">
                <a:tc>
                  <a:txBody>
                    <a:bodyPr/>
                    <a:lstStyle/>
                    <a:p>
                      <a:pPr algn="ctr"/>
                      <a:r>
                        <a:rPr lang="en-US" dirty="0" smtClean="0"/>
                        <a:t>S-ACE</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smtClean="0"/>
                        <a:t>0.0135</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smtClean="0"/>
                        <a:t>0.0166</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smtClean="0"/>
                        <a:t> 0.0155</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smtClean="0"/>
                        <a:t>0.0136</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smtClean="0"/>
                        <a:t>0.0122</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smtClean="0"/>
                        <a:t>0.0159</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smtClean="0"/>
                        <a:t>0.0134</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r>
              <a:tr h="0">
                <a:tc>
                  <a:txBody>
                    <a:bodyPr/>
                    <a:lstStyle/>
                    <a:p>
                      <a:pPr algn="ctr"/>
                      <a:r>
                        <a:rPr lang="en-US" dirty="0" smtClean="0"/>
                        <a:t>MF</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smtClean="0"/>
                        <a:t>0.0010</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smtClean="0"/>
                        <a:t>0.0027</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smtClean="0"/>
                        <a:t>0.0035</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smtClean="0"/>
                        <a:t>0.0011</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smtClean="0"/>
                        <a:t>0.0032</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smtClean="0"/>
                        <a:t>0.0089</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smtClean="0"/>
                        <a:t>0.0012</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0">
                <a:tc>
                  <a:txBody>
                    <a:bodyPr/>
                    <a:lstStyle/>
                    <a:p>
                      <a:pPr algn="ctr"/>
                      <a:r>
                        <a:rPr lang="en-US" dirty="0" smtClean="0"/>
                        <a:t>GLRT</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smtClean="0"/>
                        <a:t>0.0154</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smtClean="0"/>
                        <a:t>0.0180</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smtClean="0"/>
                        <a:t>0.0181</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smtClean="0"/>
                        <a:t>0.0157</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smtClean="0"/>
                        <a:t>0.0149</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smtClean="0"/>
                        <a:t>0.0183</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smtClean="0"/>
                        <a:t>0.0163</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r h="0">
                <a:tc>
                  <a:txBody>
                    <a:bodyPr/>
                    <a:lstStyle/>
                    <a:p>
                      <a:pPr algn="ctr"/>
                      <a:r>
                        <a:rPr lang="en-US" dirty="0" smtClean="0"/>
                        <a:t>OSP</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dirty="0" smtClean="0"/>
                        <a:t>0.0026</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dirty="0" smtClean="0"/>
                        <a:t> 0.0064</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dirty="0" smtClean="0"/>
                        <a:t>0.0011</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dirty="0" smtClean="0"/>
                        <a:t>0.0028</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dirty="0" smtClean="0"/>
                        <a:t>0.0068</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dirty="0" smtClean="0"/>
                        <a:t>0.0154</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dirty="0" smtClean="0"/>
                        <a:t>0.0021</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r h="0">
                <a:tc>
                  <a:txBody>
                    <a:bodyPr/>
                    <a:lstStyle/>
                    <a:p>
                      <a:pPr algn="ctr"/>
                      <a:r>
                        <a:rPr lang="en-US" dirty="0" smtClean="0"/>
                        <a:t>AMSD</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alpha val="20000"/>
                      </a:schemeClr>
                    </a:solidFill>
                  </a:tcPr>
                </a:tc>
                <a:tc>
                  <a:txBody>
                    <a:bodyPr/>
                    <a:lstStyle/>
                    <a:p>
                      <a:pPr algn="ctr"/>
                      <a:r>
                        <a:rPr lang="en-US" dirty="0" smtClean="0"/>
                        <a:t>0.0981</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alpha val="20000"/>
                      </a:schemeClr>
                    </a:solidFill>
                  </a:tcPr>
                </a:tc>
                <a:tc>
                  <a:txBody>
                    <a:bodyPr/>
                    <a:lstStyle/>
                    <a:p>
                      <a:pPr algn="ctr"/>
                      <a:r>
                        <a:rPr lang="en-US" dirty="0" smtClean="0"/>
                        <a:t>0.0783</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alpha val="20000"/>
                      </a:schemeClr>
                    </a:solidFill>
                  </a:tcPr>
                </a:tc>
                <a:tc>
                  <a:txBody>
                    <a:bodyPr/>
                    <a:lstStyle/>
                    <a:p>
                      <a:pPr algn="ctr"/>
                      <a:r>
                        <a:rPr lang="en-US" dirty="0" smtClean="0"/>
                        <a:t>0.0648</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alpha val="20000"/>
                      </a:schemeClr>
                    </a:solidFill>
                  </a:tcPr>
                </a:tc>
                <a:tc>
                  <a:txBody>
                    <a:bodyPr/>
                    <a:lstStyle/>
                    <a:p>
                      <a:pPr algn="ctr"/>
                      <a:r>
                        <a:rPr lang="en-US" dirty="0" smtClean="0"/>
                        <a:t>0.0934</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alpha val="20000"/>
                      </a:schemeClr>
                    </a:solidFill>
                  </a:tcPr>
                </a:tc>
                <a:tc>
                  <a:txBody>
                    <a:bodyPr/>
                    <a:lstStyle/>
                    <a:p>
                      <a:pPr algn="ctr"/>
                      <a:r>
                        <a:rPr lang="en-US" dirty="0" smtClean="0"/>
                        <a:t>0.0903</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alpha val="20000"/>
                      </a:schemeClr>
                    </a:solidFill>
                  </a:tcPr>
                </a:tc>
                <a:tc>
                  <a:txBody>
                    <a:bodyPr/>
                    <a:lstStyle/>
                    <a:p>
                      <a:pPr algn="ctr"/>
                      <a:r>
                        <a:rPr lang="en-US" dirty="0" smtClean="0"/>
                        <a:t>0.1622</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alpha val="20000"/>
                      </a:schemeClr>
                    </a:solidFill>
                  </a:tcPr>
                </a:tc>
                <a:tc>
                  <a:txBody>
                    <a:bodyPr/>
                    <a:lstStyle/>
                    <a:p>
                      <a:pPr algn="ctr"/>
                      <a:r>
                        <a:rPr lang="en-US" dirty="0" smtClean="0"/>
                        <a:t>0.0647</a:t>
                      </a:r>
                      <a:endParaRPr 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alpha val="20000"/>
                      </a:schemeClr>
                    </a:solidFill>
                  </a:tcPr>
                </a:tc>
              </a:tr>
            </a:tbl>
          </a:graphicData>
        </a:graphic>
      </p:graphicFrame>
    </p:spTree>
    <p:extLst>
      <p:ext uri="{BB962C8B-B14F-4D97-AF65-F5344CB8AC3E}">
        <p14:creationId xmlns:p14="http://schemas.microsoft.com/office/powerpoint/2010/main" val="648054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468" y="5680334"/>
            <a:ext cx="8072168" cy="1433024"/>
          </a:xfrm>
        </p:spPr>
        <p:txBody>
          <a:bodyPr>
            <a:normAutofit/>
          </a:bodyPr>
          <a:lstStyle/>
          <a:p>
            <a:r>
              <a:rPr lang="en-US" sz="2800" dirty="0" smtClean="0"/>
              <a:t>Threshold Selection Result on OSP Method</a:t>
            </a:r>
            <a:endParaRPr lang="en-US" sz="2800" dirty="0"/>
          </a:p>
        </p:txBody>
      </p:sp>
      <p:sp>
        <p:nvSpPr>
          <p:cNvPr id="3" name="Slide Number Placeholder 2"/>
          <p:cNvSpPr>
            <a:spLocks noGrp="1"/>
          </p:cNvSpPr>
          <p:nvPr>
            <p:ph type="sldNum" sz="quarter" idx="12"/>
          </p:nvPr>
        </p:nvSpPr>
        <p:spPr/>
        <p:txBody>
          <a:bodyPr/>
          <a:lstStyle/>
          <a:p>
            <a:fld id="{13D2E340-0663-474B-992C-9192B5C45E57}" type="slidenum">
              <a:rPr lang="en-US" noProof="0" smtClean="0"/>
              <a:t>9</a:t>
            </a:fld>
            <a:endParaRPr lang="en-US" noProof="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938" y="424957"/>
            <a:ext cx="3677329" cy="179269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25884" y="435506"/>
            <a:ext cx="3677329" cy="1792697"/>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09277" y="424958"/>
            <a:ext cx="3677329" cy="1792697"/>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577" y="2932482"/>
            <a:ext cx="4064365" cy="1981377"/>
          </a:xfrm>
          <a:prstGeom prst="rect">
            <a:avLst/>
          </a:prstGeom>
        </p:spPr>
      </p:pic>
      <p:pic>
        <p:nvPicPr>
          <p:cNvPr id="8" name="Picture 7"/>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0384" y="2932483"/>
            <a:ext cx="4064365" cy="1981377"/>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6468" y="2921934"/>
            <a:ext cx="4064365" cy="1981377"/>
          </a:xfrm>
          <a:prstGeom prst="rect">
            <a:avLst/>
          </a:prstGeom>
        </p:spPr>
      </p:pic>
      <p:sp>
        <p:nvSpPr>
          <p:cNvPr id="10" name="TextBox 9"/>
          <p:cNvSpPr txBox="1"/>
          <p:nvPr/>
        </p:nvSpPr>
        <p:spPr>
          <a:xfrm>
            <a:off x="1079503" y="2205736"/>
            <a:ext cx="1177245" cy="923330"/>
          </a:xfrm>
          <a:prstGeom prst="rect">
            <a:avLst/>
          </a:prstGeom>
          <a:noFill/>
        </p:spPr>
        <p:txBody>
          <a:bodyPr wrap="none" rtlCol="0">
            <a:spAutoFit/>
          </a:bodyPr>
          <a:lstStyle/>
          <a:p>
            <a:r>
              <a:rPr lang="en-US" dirty="0" smtClean="0"/>
              <a:t>Fabric 1</a:t>
            </a:r>
          </a:p>
          <a:p>
            <a:r>
              <a:rPr lang="en-US" dirty="0" smtClean="0"/>
              <a:t>T = 0.0026</a:t>
            </a:r>
            <a:endParaRPr lang="en-US" dirty="0"/>
          </a:p>
          <a:p>
            <a:endParaRPr lang="en-US" dirty="0"/>
          </a:p>
        </p:txBody>
      </p:sp>
      <p:sp>
        <p:nvSpPr>
          <p:cNvPr id="11" name="TextBox 10"/>
          <p:cNvSpPr txBox="1"/>
          <p:nvPr/>
        </p:nvSpPr>
        <p:spPr>
          <a:xfrm>
            <a:off x="1702060" y="4830278"/>
            <a:ext cx="1181734" cy="646331"/>
          </a:xfrm>
          <a:prstGeom prst="rect">
            <a:avLst/>
          </a:prstGeom>
          <a:noFill/>
        </p:spPr>
        <p:txBody>
          <a:bodyPr wrap="none" rtlCol="0">
            <a:spAutoFit/>
          </a:bodyPr>
          <a:lstStyle/>
          <a:p>
            <a:r>
              <a:rPr lang="en-US" dirty="0" smtClean="0"/>
              <a:t>Vehicle 1</a:t>
            </a:r>
          </a:p>
          <a:p>
            <a:r>
              <a:rPr lang="en-US" dirty="0"/>
              <a:t>T = </a:t>
            </a:r>
            <a:r>
              <a:rPr lang="en-US" dirty="0" smtClean="0"/>
              <a:t>0.0068</a:t>
            </a:r>
            <a:endParaRPr lang="en-US" dirty="0"/>
          </a:p>
        </p:txBody>
      </p:sp>
      <p:sp>
        <p:nvSpPr>
          <p:cNvPr id="12" name="TextBox 11"/>
          <p:cNvSpPr txBox="1"/>
          <p:nvPr/>
        </p:nvSpPr>
        <p:spPr>
          <a:xfrm>
            <a:off x="10309852" y="2205736"/>
            <a:ext cx="1174039" cy="646331"/>
          </a:xfrm>
          <a:prstGeom prst="rect">
            <a:avLst/>
          </a:prstGeom>
          <a:noFill/>
        </p:spPr>
        <p:txBody>
          <a:bodyPr wrap="none" rtlCol="0">
            <a:spAutoFit/>
          </a:bodyPr>
          <a:lstStyle/>
          <a:p>
            <a:r>
              <a:rPr lang="en-US" dirty="0" smtClean="0"/>
              <a:t>Fabric 4</a:t>
            </a:r>
          </a:p>
          <a:p>
            <a:r>
              <a:rPr lang="en-US" dirty="0"/>
              <a:t>T = </a:t>
            </a:r>
            <a:r>
              <a:rPr lang="en-US" dirty="0" smtClean="0"/>
              <a:t>0.0028</a:t>
            </a:r>
            <a:endParaRPr lang="en-US" dirty="0"/>
          </a:p>
        </p:txBody>
      </p:sp>
      <p:sp>
        <p:nvSpPr>
          <p:cNvPr id="13" name="TextBox 12"/>
          <p:cNvSpPr txBox="1"/>
          <p:nvPr/>
        </p:nvSpPr>
        <p:spPr>
          <a:xfrm>
            <a:off x="7135029" y="2196798"/>
            <a:ext cx="1149674" cy="646331"/>
          </a:xfrm>
          <a:prstGeom prst="rect">
            <a:avLst/>
          </a:prstGeom>
          <a:noFill/>
        </p:spPr>
        <p:txBody>
          <a:bodyPr wrap="none" rtlCol="0">
            <a:spAutoFit/>
          </a:bodyPr>
          <a:lstStyle/>
          <a:p>
            <a:r>
              <a:rPr lang="en-US" dirty="0" smtClean="0"/>
              <a:t>Fabric 3</a:t>
            </a:r>
          </a:p>
          <a:p>
            <a:r>
              <a:rPr lang="en-US" dirty="0"/>
              <a:t>T = </a:t>
            </a:r>
            <a:r>
              <a:rPr lang="en-US" dirty="0" smtClean="0"/>
              <a:t>0.0011</a:t>
            </a:r>
            <a:endParaRPr lang="en-US" dirty="0"/>
          </a:p>
        </p:txBody>
      </p:sp>
      <p:sp>
        <p:nvSpPr>
          <p:cNvPr id="14" name="TextBox 13"/>
          <p:cNvSpPr txBox="1"/>
          <p:nvPr/>
        </p:nvSpPr>
        <p:spPr>
          <a:xfrm>
            <a:off x="4100053" y="2199777"/>
            <a:ext cx="1181734" cy="646331"/>
          </a:xfrm>
          <a:prstGeom prst="rect">
            <a:avLst/>
          </a:prstGeom>
          <a:noFill/>
        </p:spPr>
        <p:txBody>
          <a:bodyPr wrap="none" rtlCol="0">
            <a:spAutoFit/>
          </a:bodyPr>
          <a:lstStyle/>
          <a:p>
            <a:r>
              <a:rPr lang="en-US" dirty="0" smtClean="0"/>
              <a:t>Fabric 2</a:t>
            </a:r>
          </a:p>
          <a:p>
            <a:r>
              <a:rPr lang="en-US" dirty="0"/>
              <a:t>T = </a:t>
            </a:r>
            <a:r>
              <a:rPr lang="en-US" dirty="0" smtClean="0"/>
              <a:t>0.0064</a:t>
            </a:r>
            <a:endParaRPr lang="en-US" dirty="0"/>
          </a:p>
        </p:txBody>
      </p:sp>
      <p:sp>
        <p:nvSpPr>
          <p:cNvPr id="15" name="TextBox 14"/>
          <p:cNvSpPr txBox="1"/>
          <p:nvPr/>
        </p:nvSpPr>
        <p:spPr>
          <a:xfrm>
            <a:off x="9936773" y="4830278"/>
            <a:ext cx="1159613" cy="646331"/>
          </a:xfrm>
          <a:prstGeom prst="rect">
            <a:avLst/>
          </a:prstGeom>
          <a:noFill/>
        </p:spPr>
        <p:txBody>
          <a:bodyPr wrap="none" rtlCol="0">
            <a:spAutoFit/>
          </a:bodyPr>
          <a:lstStyle/>
          <a:p>
            <a:r>
              <a:rPr lang="en-US" dirty="0" smtClean="0"/>
              <a:t>Vehicle 3</a:t>
            </a:r>
          </a:p>
          <a:p>
            <a:r>
              <a:rPr lang="en-US" dirty="0"/>
              <a:t>T = </a:t>
            </a:r>
            <a:r>
              <a:rPr lang="en-US" dirty="0" smtClean="0"/>
              <a:t>0.0021</a:t>
            </a:r>
            <a:endParaRPr lang="en-US" dirty="0"/>
          </a:p>
        </p:txBody>
      </p:sp>
      <p:sp>
        <p:nvSpPr>
          <p:cNvPr id="16" name="TextBox 15"/>
          <p:cNvSpPr txBox="1"/>
          <p:nvPr/>
        </p:nvSpPr>
        <p:spPr>
          <a:xfrm>
            <a:off x="5792986" y="4830278"/>
            <a:ext cx="1156086" cy="646331"/>
          </a:xfrm>
          <a:prstGeom prst="rect">
            <a:avLst/>
          </a:prstGeom>
          <a:noFill/>
        </p:spPr>
        <p:txBody>
          <a:bodyPr wrap="none" rtlCol="0">
            <a:spAutoFit/>
          </a:bodyPr>
          <a:lstStyle/>
          <a:p>
            <a:r>
              <a:rPr lang="en-US" dirty="0" smtClean="0"/>
              <a:t>Vehicle 2</a:t>
            </a:r>
          </a:p>
          <a:p>
            <a:r>
              <a:rPr lang="en-US" dirty="0"/>
              <a:t>T = </a:t>
            </a:r>
            <a:r>
              <a:rPr lang="en-US" dirty="0" smtClean="0"/>
              <a:t>0.0154</a:t>
            </a:r>
            <a:endParaRPr lang="en-US" dirty="0"/>
          </a:p>
        </p:txBody>
      </p:sp>
      <p:pic>
        <p:nvPicPr>
          <p:cNvPr id="17" name="Picture 16"/>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8017" y="427432"/>
            <a:ext cx="3672251" cy="1790222"/>
          </a:xfrm>
          <a:prstGeom prst="rect">
            <a:avLst/>
          </a:prstGeom>
        </p:spPr>
      </p:pic>
      <p:sp>
        <p:nvSpPr>
          <p:cNvPr id="18" name="TextBox 17"/>
          <p:cNvSpPr txBox="1"/>
          <p:nvPr/>
        </p:nvSpPr>
        <p:spPr>
          <a:xfrm>
            <a:off x="97569" y="6369859"/>
            <a:ext cx="1215326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This algorithm seems to work optimistically or because the amount of target data is small, this algorithm has low accuracy</a:t>
            </a:r>
          </a:p>
        </p:txBody>
      </p:sp>
    </p:spTree>
    <p:extLst>
      <p:ext uri="{BB962C8B-B14F-4D97-AF65-F5344CB8AC3E}">
        <p14:creationId xmlns:p14="http://schemas.microsoft.com/office/powerpoint/2010/main" val="3711606812"/>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5175639_Biography_presentation_cr - v2" id="{A01E65BC-612A-475B-B592-779A440066C3}" vid="{453437E2-1A5B-4416-AE85-AE3C10623C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77EC923-6023-4411-8330-A0042153EED3}">
  <ds:schemaRefs>
    <ds:schemaRef ds:uri="http://schemas.microsoft.com/sharepoint/v3/contenttype/forms"/>
  </ds:schemaRefs>
</ds:datastoreItem>
</file>

<file path=customXml/itemProps2.xml><?xml version="1.0" encoding="utf-8"?>
<ds:datastoreItem xmlns:ds="http://schemas.openxmlformats.org/officeDocument/2006/customXml" ds:itemID="{B60E032F-2E55-4A86-BB2D-1A317C6429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B4AFBF-E012-4607-B95C-D9E661912AC6}">
  <ds:schemaRefs>
    <ds:schemaRef ds:uri="http://schemas.microsoft.com/office/2006/documentManagement/types"/>
    <ds:schemaRef ds:uri="http://schemas.openxmlformats.org/package/2006/metadata/core-properties"/>
    <ds:schemaRef ds:uri="71af3243-3dd4-4a8d-8c0d-dd76da1f02a5"/>
    <ds:schemaRef ds:uri="http://purl.org/dc/terms/"/>
    <ds:schemaRef ds:uri="16c05727-aa75-4e4a-9b5f-8a80a1165891"/>
    <ds:schemaRef ds:uri="http://purl.org/dc/elements/1.1/"/>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Biography presentation</Template>
  <TotalTime>0</TotalTime>
  <Words>1745</Words>
  <Application>Microsoft Office PowerPoint</Application>
  <PresentationFormat>Widescreen</PresentationFormat>
  <Paragraphs>545</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Aksent</vt:lpstr>
      <vt:lpstr>Arial</vt:lpstr>
      <vt:lpstr>Calibri</vt:lpstr>
      <vt:lpstr>Century Schoolbook</vt:lpstr>
      <vt:lpstr>Corbel</vt:lpstr>
      <vt:lpstr>Wingdings</vt:lpstr>
      <vt:lpstr>Headlines</vt:lpstr>
      <vt:lpstr>Target  Detection</vt:lpstr>
      <vt:lpstr>PowerPoint Presentation</vt:lpstr>
      <vt:lpstr>Method</vt:lpstr>
      <vt:lpstr>PowerPoint Presentation</vt:lpstr>
      <vt:lpstr>Target  Detection</vt:lpstr>
      <vt:lpstr>Threshold  Selection </vt:lpstr>
      <vt:lpstr>Data</vt:lpstr>
      <vt:lpstr>Result of OTSU Threshold Selection</vt:lpstr>
      <vt:lpstr>Threshold Selection Result on OSP Method</vt:lpstr>
      <vt:lpstr>CEM Constrained Energy Minimization </vt:lpstr>
      <vt:lpstr>ACE  Adaptive Cosine Estimator</vt:lpstr>
      <vt:lpstr>GLRT Generalized Likehood Ratio Test </vt:lpstr>
      <vt:lpstr>S-ACE Signed Adaptive Cosine Estimator (S-ACE)</vt:lpstr>
      <vt:lpstr>MF Matched Filter</vt:lpstr>
      <vt:lpstr>OSP Orthogonal Subspace Projection</vt:lpstr>
      <vt:lpstr>AMSD Adaptive Matched Subspace Detector </vt:lpstr>
      <vt:lpstr>Fabric 1</vt:lpstr>
      <vt:lpstr>Fabric 1</vt:lpstr>
      <vt:lpstr>PowerPoint Presentation</vt:lpstr>
      <vt:lpstr>Fabric 2</vt:lpstr>
      <vt:lpstr>Fabric 2</vt:lpstr>
      <vt:lpstr>PowerPoint Presentation</vt:lpstr>
      <vt:lpstr>Fabric 3</vt:lpstr>
      <vt:lpstr>Fabric 3</vt:lpstr>
      <vt:lpstr>PowerPoint Presentation</vt:lpstr>
      <vt:lpstr>Fabric 4</vt:lpstr>
      <vt:lpstr>Fabric 4</vt:lpstr>
      <vt:lpstr>PowerPoint Presentation</vt:lpstr>
      <vt:lpstr>Vehicle 1</vt:lpstr>
      <vt:lpstr>Vehicle 1</vt:lpstr>
      <vt:lpstr>PowerPoint Presentation</vt:lpstr>
      <vt:lpstr>Vehicle 2</vt:lpstr>
      <vt:lpstr>Vehicle 2</vt:lpstr>
      <vt:lpstr>PowerPoint Presentation</vt:lpstr>
      <vt:lpstr>Vehicle 3</vt:lpstr>
      <vt:lpstr>Vehicle 3</vt:lpstr>
      <vt:lpstr>PowerPoint Presentation</vt:lpstr>
      <vt:lpstr>RX Anomaly Detection</vt:lpstr>
      <vt:lpstr>PowerPoint Presentation</vt:lpstr>
      <vt:lpstr>The End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2021-04-28T19:56:28Z</dcterms:created>
  <dcterms:modified xsi:type="dcterms:W3CDTF">2021-06-04T19:05:56Z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